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Default Extension="wdp" ContentType="image/vnd.ms-photo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6" r:id="rId4"/>
  </p:sldMasterIdLst>
  <p:notesMasterIdLst>
    <p:notesMasterId r:id="rId16"/>
  </p:notesMasterIdLst>
  <p:handoutMasterIdLst>
    <p:handoutMasterId r:id="rId17"/>
  </p:handoutMasterIdLst>
  <p:sldIdLst>
    <p:sldId id="371" r:id="rId5"/>
    <p:sldId id="372" r:id="rId6"/>
    <p:sldId id="373" r:id="rId7"/>
    <p:sldId id="374" r:id="rId8"/>
    <p:sldId id="376" r:id="rId9"/>
    <p:sldId id="375" r:id="rId10"/>
    <p:sldId id="377" r:id="rId11"/>
    <p:sldId id="380" r:id="rId12"/>
    <p:sldId id="378" r:id="rId13"/>
    <p:sldId id="379" r:id="rId14"/>
    <p:sldId id="38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4F819E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99" autoAdjust="0"/>
    <p:restoredTop sz="79574" autoAdjust="0"/>
  </p:normalViewPr>
  <p:slideViewPr>
    <p:cSldViewPr>
      <p:cViewPr>
        <p:scale>
          <a:sx n="100" d="100"/>
          <a:sy n="100" d="100"/>
        </p:scale>
        <p:origin x="-1332" y="-72"/>
      </p:cViewPr>
      <p:guideLst>
        <p:guide orient="horz" pos="2160"/>
        <p:guide pos="2880"/>
      </p:guideLst>
    </p:cSldViewPr>
  </p:slideViewPr>
  <p:notesTextViewPr>
    <p:cViewPr>
      <p:scale>
        <a:sx n="300" d="100"/>
        <a:sy n="3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3246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3D6581-2D9D-8B4D-8496-FF5036F66497}" type="datetimeFigureOut">
              <a:rPr lang="en-US" smtClean="0"/>
              <a:pPr/>
              <a:t>10/13/2011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188104-29CC-FC44-A5E7-7D25216346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945045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96049F-3DF0-44FC-9313-D303AF68DA66}" type="datetimeFigureOut">
              <a:rPr lang="en-CA" smtClean="0"/>
              <a:pPr/>
              <a:t>13/10/2011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7F2362-6008-4FF7-894E-E7F51133C38A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2467334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F2362-6008-4FF7-894E-E7F51133C38A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1897137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sz="1200" b="1" dirty="0" smtClean="0">
                <a:solidFill>
                  <a:schemeClr val="tx2"/>
                </a:solidFill>
              </a:rPr>
              <a:t>View</a:t>
            </a:r>
            <a:r>
              <a:rPr lang="en-CA" sz="1200" dirty="0" smtClean="0">
                <a:solidFill>
                  <a:schemeClr val="tx2"/>
                </a:solidFill>
              </a:rPr>
              <a:t> documents, email, lists, images and other SharePoint content right in Colligo Briefcase </a:t>
            </a:r>
          </a:p>
          <a:p>
            <a:pPr marL="0" indent="0">
              <a:buNone/>
            </a:pPr>
            <a:r>
              <a:rPr lang="en-CA" sz="1200" b="1" dirty="0" smtClean="0">
                <a:solidFill>
                  <a:schemeClr val="tx2"/>
                </a:solidFill>
              </a:rPr>
              <a:t>Sync </a:t>
            </a:r>
            <a:r>
              <a:rPr lang="en-CA" sz="1200" dirty="0" smtClean="0">
                <a:solidFill>
                  <a:schemeClr val="tx2"/>
                </a:solidFill>
              </a:rPr>
              <a:t>to SharePoint for offline access to the latest content, allowing you to be productive without network access</a:t>
            </a:r>
          </a:p>
          <a:p>
            <a:pPr marL="0" indent="0">
              <a:buNone/>
            </a:pPr>
            <a:endParaRPr lang="en-CA" sz="12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CA" sz="1200" b="1" dirty="0" smtClean="0">
                <a:solidFill>
                  <a:schemeClr val="tx2"/>
                </a:solidFill>
              </a:rPr>
              <a:t>Find</a:t>
            </a:r>
            <a:r>
              <a:rPr lang="en-CA" sz="1200" dirty="0" smtClean="0">
                <a:solidFill>
                  <a:schemeClr val="tx2"/>
                </a:solidFill>
              </a:rPr>
              <a:t> the right content using Search and Favorites, improving user productivity</a:t>
            </a:r>
            <a:br>
              <a:rPr lang="en-CA" sz="1200" dirty="0" smtClean="0">
                <a:solidFill>
                  <a:schemeClr val="tx2"/>
                </a:solidFill>
              </a:rPr>
            </a:br>
            <a:endParaRPr lang="en-CA" sz="12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CA" sz="1200" b="1" dirty="0" smtClean="0">
                <a:solidFill>
                  <a:schemeClr val="tx2"/>
                </a:solidFill>
              </a:rPr>
              <a:t>Share </a:t>
            </a:r>
            <a:r>
              <a:rPr lang="en-CA" sz="1200" dirty="0" smtClean="0">
                <a:solidFill>
                  <a:schemeClr val="tx2"/>
                </a:solidFill>
              </a:rPr>
              <a:t>links to documents for easy collaboration and to help reduce duplication of content</a:t>
            </a:r>
          </a:p>
          <a:p>
            <a:pPr marL="0" indent="0">
              <a:buNone/>
            </a:pPr>
            <a:endParaRPr lang="en-CA" sz="12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CA" sz="1200" b="1" dirty="0" smtClean="0">
                <a:solidFill>
                  <a:schemeClr val="tx2"/>
                </a:solidFill>
              </a:rPr>
              <a:t>Secure </a:t>
            </a:r>
            <a:r>
              <a:rPr lang="en-CA" sz="1200" dirty="0" smtClean="0">
                <a:solidFill>
                  <a:schemeClr val="tx2"/>
                </a:solidFill>
              </a:rPr>
              <a:t>your enterprise content with hardware encryption, remote wipe, and passcode access</a:t>
            </a:r>
            <a:endParaRPr lang="en-CA" sz="1200" b="1" dirty="0" smtClean="0">
              <a:solidFill>
                <a:schemeClr val="tx2"/>
              </a:solidFill>
            </a:endParaRPr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F2362-6008-4FF7-894E-E7F51133C38A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9279787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F2362-6008-4FF7-894E-E7F51133C38A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9279787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F2362-6008-4FF7-894E-E7F51133C38A}" type="slidenum">
              <a:rPr lang="en-CA" smtClean="0"/>
              <a:pPr/>
              <a:t>11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27502-29FE-4619-B406-A08DD6503187}" type="datetime1">
              <a:rPr lang="en-US" smtClean="0"/>
              <a:pPr/>
              <a:t>10/13/2011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BA559-AE13-481A-89C3-E92EA1138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544600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A1B78-02CD-4233-B244-97E866620529}" type="datetime1">
              <a:rPr lang="en-US" smtClean="0"/>
              <a:pPr/>
              <a:t>10/13/2011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BA559-AE13-481A-89C3-E92EA1138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51056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B9605-9449-4FB1-8A24-32FD29FE8BFA}" type="datetime1">
              <a:rPr lang="en-US" smtClean="0"/>
              <a:pPr/>
              <a:t>10/13/2011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BA559-AE13-481A-89C3-E92EA1138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303931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1732470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8A1205A-E2F5-4C8E-A11F-2DBE0F064604}" type="datetime1">
              <a:rPr lang="en-US" smtClean="0"/>
              <a:pPr/>
              <a:t>10/13/2011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5CDC53D-0475-493E-98CE-C35CFD6B7C62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lang="en-CA" sz="4400" kern="120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2224956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792C3-7D5E-4337-A746-D86C7838F520}" type="datetime1">
              <a:rPr lang="en-US" smtClean="0"/>
              <a:pPr/>
              <a:t>10/13/2011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BA559-AE13-481A-89C3-E92EA1138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063082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EB4BE-5DC3-4991-81EE-46AD5363085C}" type="datetime1">
              <a:rPr lang="en-US" smtClean="0"/>
              <a:pPr/>
              <a:t>10/13/2011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BA559-AE13-481A-89C3-E92EA1138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847660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DF9E4-D746-4200-8E55-B189A9DC344D}" type="datetime1">
              <a:rPr lang="en-US" smtClean="0"/>
              <a:pPr/>
              <a:t>10/13/2011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BA559-AE13-481A-89C3-E92EA1138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646227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D8D02-2263-4F70-B980-52DBFEFAD736}" type="datetime1">
              <a:rPr lang="en-US" smtClean="0"/>
              <a:pPr/>
              <a:t>10/13/2011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BA559-AE13-481A-89C3-E92EA1138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807856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B8B90-5A9A-4933-AD4B-D6FD2CD8B968}" type="datetime1">
              <a:rPr lang="en-US" smtClean="0"/>
              <a:pPr/>
              <a:t>10/13/2011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BA559-AE13-481A-89C3-E92EA1138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41550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EC1EB-7A88-4480-B70A-A5B809E06E50}" type="datetime1">
              <a:rPr lang="en-US" smtClean="0"/>
              <a:pPr/>
              <a:t>10/13/2011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BA559-AE13-481A-89C3-E92EA1138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84930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7965D-A875-4566-9D77-B01CE28D0BFC}" type="datetime1">
              <a:rPr lang="en-US" smtClean="0"/>
              <a:pPr/>
              <a:t>10/13/2011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BA559-AE13-481A-89C3-E92EA1138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44414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37EA6-FFB5-4B3C-9310-A9CC7EE6390D}" type="datetime1">
              <a:rPr lang="en-US" smtClean="0"/>
              <a:pPr/>
              <a:t>10/13/2011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BA559-AE13-481A-89C3-E92EA1138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07036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2C087-1B36-44B9-A7AC-A1B8845CD77A}" type="datetime1">
              <a:rPr lang="en-US" smtClean="0"/>
              <a:pPr/>
              <a:t>10/13/2011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BA559-AE13-481A-89C3-E92EA113823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footer.png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50719"/>
            <a:ext cx="9144000" cy="110728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53849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51" r:id="rId12"/>
    <p:sldLayoutId id="2147483655" r:id="rId13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sharpenSoften amount="1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62769"/>
            <a:ext cx="2160241" cy="23912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23528" y="1268760"/>
            <a:ext cx="8568952" cy="493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000" dirty="0" smtClean="0"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100000">
                    <a:schemeClr val="tx2">
                      <a:lumMod val="60000"/>
                      <a:lumOff val="40000"/>
                    </a:schemeClr>
                  </a:gs>
                </a:gsLst>
                <a:lin ang="15900000" scaled="0"/>
                <a:tileRect/>
              </a:gradFill>
              <a:effectLst>
                <a:reflection stA="10000" endPos="53000" dir="5400000" sy="-100000" algn="bl" rotWithShape="0"/>
              </a:effectLst>
              <a:latin typeface="Arial Black"/>
            </a:endParaRPr>
          </a:p>
          <a:p>
            <a:r>
              <a:rPr lang="en-US" sz="3600" dirty="0" smtClean="0">
                <a:gradFill flip="none" rotWithShape="1">
                  <a:gsLst>
                    <a:gs pos="0">
                      <a:schemeClr val="tx2">
                        <a:lumMod val="50000"/>
                      </a:schemeClr>
                    </a:gs>
                    <a:gs pos="100000">
                      <a:schemeClr val="tx2">
                        <a:lumMod val="60000"/>
                        <a:lumOff val="40000"/>
                      </a:schemeClr>
                    </a:gs>
                  </a:gsLst>
                  <a:lin ang="15900000" scaled="0"/>
                  <a:tileRect/>
                </a:gradFill>
                <a:effectLst>
                  <a:reflection stA="10000" endPos="53000" dir="5400000" sy="-100000" algn="bl" rotWithShape="0"/>
                </a:effectLst>
                <a:latin typeface="Arial Black"/>
              </a:rPr>
              <a:t>Enterprise-Class</a:t>
            </a:r>
          </a:p>
          <a:p>
            <a:r>
              <a:rPr lang="en-US" sz="3600" dirty="0" smtClean="0">
                <a:gradFill flip="none" rotWithShape="1">
                  <a:gsLst>
                    <a:gs pos="0">
                      <a:schemeClr val="tx2">
                        <a:lumMod val="50000"/>
                      </a:schemeClr>
                    </a:gs>
                    <a:gs pos="100000">
                      <a:schemeClr val="tx2">
                        <a:lumMod val="60000"/>
                        <a:lumOff val="40000"/>
                      </a:schemeClr>
                    </a:gs>
                  </a:gsLst>
                  <a:lin ang="15900000" scaled="0"/>
                  <a:tileRect/>
                </a:gradFill>
                <a:effectLst>
                  <a:reflection stA="10000" endPos="53000" dir="5400000" sy="-100000" algn="bl" rotWithShape="0"/>
                </a:effectLst>
                <a:latin typeface="Arial Black"/>
              </a:rPr>
              <a:t>Email &amp; Document Management</a:t>
            </a:r>
          </a:p>
          <a:p>
            <a:r>
              <a:rPr lang="en-US" sz="3600" dirty="0" smtClean="0">
                <a:gradFill flip="none" rotWithShape="1">
                  <a:gsLst>
                    <a:gs pos="0">
                      <a:schemeClr val="tx2">
                        <a:lumMod val="50000"/>
                      </a:schemeClr>
                    </a:gs>
                    <a:gs pos="100000">
                      <a:schemeClr val="tx2">
                        <a:lumMod val="60000"/>
                        <a:lumOff val="40000"/>
                      </a:schemeClr>
                    </a:gs>
                  </a:gsLst>
                  <a:lin ang="15900000" scaled="0"/>
                  <a:tileRect/>
                </a:gradFill>
                <a:effectLst>
                  <a:reflection stA="10000" endPos="53000" dir="5400000" sy="-100000" algn="bl" rotWithShape="0"/>
                </a:effectLst>
                <a:latin typeface="Arial Black"/>
              </a:rPr>
              <a:t>for SharePoint</a:t>
            </a:r>
          </a:p>
          <a:p>
            <a:endParaRPr lang="en-US" sz="2400" dirty="0"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100000">
                    <a:schemeClr val="tx2">
                      <a:lumMod val="60000"/>
                      <a:lumOff val="40000"/>
                    </a:schemeClr>
                  </a:gs>
                </a:gsLst>
                <a:lin ang="15900000" scaled="0"/>
                <a:tileRect/>
              </a:gradFill>
              <a:effectLst>
                <a:reflection stA="10000" endPos="53000" dir="5400000" sy="-100000" algn="bl" rotWithShape="0"/>
              </a:effectLst>
              <a:latin typeface="Arial Black"/>
            </a:endParaRPr>
          </a:p>
          <a:p>
            <a:pPr lvl="1">
              <a:lnSpc>
                <a:spcPts val="3000"/>
              </a:lnSpc>
            </a:pPr>
            <a:endParaRPr lang="en-US" sz="1600" b="1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reflection stA="10000" endPos="53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stA="10000" endPos="53000" dir="5400000" sy="-100000" algn="bl" rotWithShape="0"/>
                </a:effectLst>
                <a:latin typeface="Arial" pitchFamily="34" charset="0"/>
                <a:cs typeface="Arial" pitchFamily="34" charset="0"/>
              </a:rPr>
              <a:t>Trevor Dyck, </a:t>
            </a:r>
          </a:p>
          <a:p>
            <a:pPr lvl="1">
              <a:lnSpc>
                <a:spcPct val="120000"/>
              </a:lnSpc>
            </a:pP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stA="10000" endPos="53000" dir="5400000" sy="-100000" algn="bl" rotWithShape="0"/>
                </a:effectLst>
                <a:latin typeface="Arial" pitchFamily="34" charset="0"/>
                <a:cs typeface="Arial" pitchFamily="34" charset="0"/>
              </a:rPr>
              <a:t>Director, Product Management, </a:t>
            </a:r>
          </a:p>
          <a:p>
            <a:pPr lvl="1">
              <a:lnSpc>
                <a:spcPct val="120000"/>
              </a:lnSpc>
            </a:pP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stA="10000" endPos="53000" dir="5400000" sy="-100000" algn="bl" rotWithShape="0"/>
                </a:effectLst>
                <a:latin typeface="Arial" pitchFamily="34" charset="0"/>
                <a:cs typeface="Arial" pitchFamily="34" charset="0"/>
              </a:rPr>
              <a:t>Colligo Networks</a:t>
            </a:r>
          </a:p>
          <a:p>
            <a:pPr algn="ctr"/>
            <a:endParaRPr lang="en-US" sz="6000" dirty="0"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100000">
                    <a:schemeClr val="tx2">
                      <a:lumMod val="60000"/>
                      <a:lumOff val="40000"/>
                    </a:schemeClr>
                  </a:gs>
                </a:gsLst>
                <a:lin ang="15900000" scaled="0"/>
                <a:tileRect/>
              </a:gradFill>
              <a:effectLst>
                <a:reflection stA="10000" endPos="53000" dir="5400000" sy="-100000" algn="bl" rotWithShape="0"/>
              </a:effectLst>
              <a:latin typeface="Arial Black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65268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Visit our Partners</a:t>
            </a:r>
            <a:endParaRPr lang="en-CA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411760" y="1556792"/>
            <a:ext cx="6563072" cy="4536504"/>
          </a:xfrm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ts val="0"/>
              </a:spcBef>
              <a:buNone/>
            </a:pPr>
            <a:endParaRPr lang="en-CA" sz="2400" b="1" dirty="0" smtClean="0">
              <a:solidFill>
                <a:schemeClr val="tx2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CA" sz="2400" b="1" dirty="0" smtClean="0">
                <a:solidFill>
                  <a:schemeClr val="tx2"/>
                </a:solidFill>
              </a:rPr>
              <a:t>Booth </a:t>
            </a:r>
            <a:r>
              <a:rPr lang="en-CA" sz="2400" b="1" dirty="0">
                <a:solidFill>
                  <a:schemeClr val="tx2"/>
                </a:solidFill>
              </a:rPr>
              <a:t>#330</a:t>
            </a:r>
          </a:p>
          <a:p>
            <a:pPr>
              <a:spcBef>
                <a:spcPts val="0"/>
              </a:spcBef>
            </a:pPr>
            <a:r>
              <a:rPr lang="en-CA" sz="2400" dirty="0" err="1" smtClean="0">
                <a:solidFill>
                  <a:schemeClr val="tx2"/>
                </a:solidFill>
              </a:rPr>
              <a:t>Gimmalsoft</a:t>
            </a:r>
            <a:r>
              <a:rPr lang="en-CA" sz="2400" dirty="0" smtClean="0">
                <a:solidFill>
                  <a:schemeClr val="tx2"/>
                </a:solidFill>
              </a:rPr>
              <a:t> Compliance </a:t>
            </a:r>
            <a:r>
              <a:rPr lang="en-CA" sz="2400" dirty="0">
                <a:solidFill>
                  <a:schemeClr val="tx2"/>
                </a:solidFill>
              </a:rPr>
              <a:t>Suite for </a:t>
            </a:r>
            <a:r>
              <a:rPr lang="en-CA" sz="2400" dirty="0" smtClean="0">
                <a:solidFill>
                  <a:schemeClr val="tx2"/>
                </a:solidFill>
              </a:rPr>
              <a:t>SharePoint</a:t>
            </a:r>
          </a:p>
          <a:p>
            <a:pPr>
              <a:spcBef>
                <a:spcPts val="0"/>
              </a:spcBef>
            </a:pPr>
            <a:r>
              <a:rPr lang="en-CA" sz="2400" dirty="0">
                <a:solidFill>
                  <a:schemeClr val="tx2"/>
                </a:solidFill>
              </a:rPr>
              <a:t>T</a:t>
            </a:r>
            <a:r>
              <a:rPr lang="en-CA" sz="2400" dirty="0" smtClean="0">
                <a:solidFill>
                  <a:schemeClr val="tx2"/>
                </a:solidFill>
              </a:rPr>
              <a:t>he </a:t>
            </a:r>
            <a:r>
              <a:rPr lang="en-CA" sz="2400" dirty="0">
                <a:solidFill>
                  <a:schemeClr val="tx2"/>
                </a:solidFill>
              </a:rPr>
              <a:t>only </a:t>
            </a:r>
            <a:r>
              <a:rPr lang="en-CA" sz="2400" dirty="0" err="1">
                <a:solidFill>
                  <a:schemeClr val="tx2"/>
                </a:solidFill>
              </a:rPr>
              <a:t>DoD</a:t>
            </a:r>
            <a:r>
              <a:rPr lang="en-CA" sz="2400" dirty="0">
                <a:solidFill>
                  <a:schemeClr val="tx2"/>
                </a:solidFill>
              </a:rPr>
              <a:t> </a:t>
            </a:r>
            <a:r>
              <a:rPr lang="en-CA" sz="2400" dirty="0" smtClean="0">
                <a:solidFill>
                  <a:schemeClr val="tx2"/>
                </a:solidFill>
              </a:rPr>
              <a:t>5015.02-certified </a:t>
            </a:r>
            <a:r>
              <a:rPr lang="en-CA" sz="2400" dirty="0">
                <a:solidFill>
                  <a:schemeClr val="tx2"/>
                </a:solidFill>
              </a:rPr>
              <a:t>records management application built on SharePoint </a:t>
            </a:r>
            <a:r>
              <a:rPr lang="en-CA" sz="2400" dirty="0" smtClean="0">
                <a:solidFill>
                  <a:schemeClr val="tx2"/>
                </a:solidFill>
              </a:rPr>
              <a:t>2010</a:t>
            </a:r>
          </a:p>
          <a:p>
            <a:pPr>
              <a:spcBef>
                <a:spcPts val="0"/>
              </a:spcBef>
            </a:pPr>
            <a:r>
              <a:rPr lang="en-CA" sz="2400" dirty="0" smtClean="0">
                <a:solidFill>
                  <a:schemeClr val="tx2"/>
                </a:solidFill>
              </a:rPr>
              <a:t>Integrates Colligo email management</a:t>
            </a:r>
          </a:p>
          <a:p>
            <a:pPr>
              <a:spcBef>
                <a:spcPts val="0"/>
              </a:spcBef>
            </a:pPr>
            <a:endParaRPr lang="en-CA" sz="2400" dirty="0">
              <a:solidFill>
                <a:schemeClr val="tx2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CA" sz="2400" b="1" dirty="0" smtClean="0">
              <a:solidFill>
                <a:schemeClr val="tx2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CA" sz="2400" b="1" dirty="0" smtClean="0">
                <a:solidFill>
                  <a:schemeClr val="tx2"/>
                </a:solidFill>
              </a:rPr>
              <a:t>Booth #365</a:t>
            </a:r>
            <a:endParaRPr lang="en-CA" sz="2400" b="1" dirty="0">
              <a:solidFill>
                <a:schemeClr val="tx2"/>
              </a:solidFill>
            </a:endParaRPr>
          </a:p>
          <a:p>
            <a:pPr>
              <a:spcBef>
                <a:spcPts val="0"/>
              </a:spcBef>
            </a:pPr>
            <a:r>
              <a:rPr lang="en-CA" sz="2400" dirty="0" smtClean="0">
                <a:solidFill>
                  <a:schemeClr val="tx2"/>
                </a:solidFill>
              </a:rPr>
              <a:t>Integrated email &amp; social solution for the enterprise</a:t>
            </a:r>
            <a:endParaRPr lang="en-CA" sz="2400" dirty="0">
              <a:solidFill>
                <a:schemeClr val="tx2"/>
              </a:solidFill>
            </a:endParaRPr>
          </a:p>
          <a:p>
            <a:r>
              <a:rPr lang="en-US" sz="2400" dirty="0" smtClean="0">
                <a:solidFill>
                  <a:schemeClr val="tx2"/>
                </a:solidFill>
              </a:rPr>
              <a:t>Upload email &amp; attachments </a:t>
            </a:r>
            <a:r>
              <a:rPr lang="en-US" sz="2400" dirty="0">
                <a:solidFill>
                  <a:schemeClr val="tx2"/>
                </a:solidFill>
              </a:rPr>
              <a:t>to social communities 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Transparently surface &amp; target content in activity streams</a:t>
            </a:r>
            <a:endParaRPr lang="en-US" sz="2400" dirty="0">
              <a:solidFill>
                <a:schemeClr val="tx2"/>
              </a:solidFill>
            </a:endParaRPr>
          </a:p>
          <a:p>
            <a:pPr>
              <a:spcBef>
                <a:spcPts val="0"/>
              </a:spcBef>
            </a:pPr>
            <a:endParaRPr lang="en-CA" sz="2400" dirty="0" smtClean="0">
              <a:solidFill>
                <a:schemeClr val="tx2"/>
              </a:solidFill>
            </a:endParaRPr>
          </a:p>
        </p:txBody>
      </p:sp>
      <p:pic>
        <p:nvPicPr>
          <p:cNvPr id="5" name="Picture 4" descr="GimmalSoftLogo_Better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9636" y="1794954"/>
            <a:ext cx="2016224" cy="597037"/>
          </a:xfrm>
          <a:prstGeom prst="rect">
            <a:avLst/>
          </a:prstGeom>
        </p:spPr>
      </p:pic>
      <p:pic>
        <p:nvPicPr>
          <p:cNvPr id="7" name="Picture 6" descr="Newsgate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72515" y="3933056"/>
            <a:ext cx="1830467" cy="47786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6450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23578" y="1268760"/>
            <a:ext cx="7848872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>
                <a:gradFill flip="none" rotWithShape="1">
                  <a:gsLst>
                    <a:gs pos="0">
                      <a:schemeClr val="tx2">
                        <a:lumMod val="50000"/>
                      </a:schemeClr>
                    </a:gs>
                    <a:gs pos="100000">
                      <a:schemeClr val="tx2">
                        <a:lumMod val="60000"/>
                        <a:lumOff val="40000"/>
                      </a:schemeClr>
                    </a:gs>
                  </a:gsLst>
                  <a:lin ang="15900000" scaled="0"/>
                  <a:tileRect/>
                </a:gradFill>
                <a:effectLst>
                  <a:reflection stA="10000" endPos="53000" dir="5400000" sy="-100000" algn="bl" rotWithShape="0"/>
                </a:effectLst>
                <a:latin typeface="Arial Black"/>
              </a:rPr>
              <a:t>Thank you!</a:t>
            </a:r>
          </a:p>
          <a:p>
            <a:pPr algn="ctr"/>
            <a:endParaRPr lang="en-US" sz="2000" dirty="0" smtClean="0"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100000">
                    <a:schemeClr val="tx2">
                      <a:lumMod val="60000"/>
                      <a:lumOff val="40000"/>
                    </a:schemeClr>
                  </a:gs>
                </a:gsLst>
                <a:lin ang="15900000" scaled="0"/>
                <a:tileRect/>
              </a:gradFill>
              <a:effectLst>
                <a:reflection stA="10000" endPos="53000" dir="5400000" sy="-100000" algn="bl" rotWithShape="0"/>
              </a:effectLst>
              <a:latin typeface="Arial Black"/>
            </a:endParaRPr>
          </a:p>
          <a:p>
            <a:pPr algn="ctr"/>
            <a:r>
              <a:rPr lang="en-US" sz="4400" dirty="0" smtClean="0">
                <a:gradFill flip="none" rotWithShape="1">
                  <a:gsLst>
                    <a:gs pos="0">
                      <a:schemeClr val="tx2">
                        <a:lumMod val="50000"/>
                      </a:schemeClr>
                    </a:gs>
                    <a:gs pos="100000">
                      <a:schemeClr val="tx2">
                        <a:lumMod val="60000"/>
                        <a:lumOff val="40000"/>
                      </a:schemeClr>
                    </a:gs>
                  </a:gsLst>
                  <a:lin ang="15900000" scaled="0"/>
                  <a:tileRect/>
                </a:gradFill>
                <a:effectLst>
                  <a:reflection stA="10000" endPos="53000" dir="5400000" sy="-100000" algn="bl" rotWithShape="0"/>
                </a:effectLst>
                <a:latin typeface="Arial Black"/>
              </a:rPr>
              <a:t>Please visit us </a:t>
            </a:r>
          </a:p>
          <a:p>
            <a:pPr algn="ctr"/>
            <a:r>
              <a:rPr lang="en-US" sz="4400" dirty="0" smtClean="0">
                <a:gradFill flip="none" rotWithShape="1">
                  <a:gsLst>
                    <a:gs pos="0">
                      <a:schemeClr val="tx2">
                        <a:lumMod val="50000"/>
                      </a:schemeClr>
                    </a:gs>
                    <a:gs pos="100000">
                      <a:schemeClr val="tx2">
                        <a:lumMod val="60000"/>
                        <a:lumOff val="40000"/>
                      </a:schemeClr>
                    </a:gs>
                  </a:gsLst>
                  <a:lin ang="15900000" scaled="0"/>
                  <a:tileRect/>
                </a:gradFill>
                <a:effectLst>
                  <a:reflection stA="10000" endPos="53000" dir="5400000" sy="-100000" algn="bl" rotWithShape="0"/>
                </a:effectLst>
                <a:latin typeface="Arial Black"/>
              </a:rPr>
              <a:t>for a demo at</a:t>
            </a:r>
          </a:p>
          <a:p>
            <a:pPr algn="ctr"/>
            <a:r>
              <a:rPr lang="en-US" sz="4400" dirty="0" smtClean="0">
                <a:gradFill flip="none" rotWithShape="1">
                  <a:gsLst>
                    <a:gs pos="0">
                      <a:schemeClr val="tx2">
                        <a:lumMod val="50000"/>
                      </a:schemeClr>
                    </a:gs>
                    <a:gs pos="100000">
                      <a:schemeClr val="tx2">
                        <a:lumMod val="60000"/>
                        <a:lumOff val="40000"/>
                      </a:schemeClr>
                    </a:gs>
                  </a:gsLst>
                  <a:lin ang="15900000" scaled="0"/>
                  <a:tileRect/>
                </a:gradFill>
                <a:effectLst>
                  <a:reflection stA="10000" endPos="53000" dir="5400000" sy="-100000" algn="bl" rotWithShape="0"/>
                </a:effectLst>
                <a:latin typeface="Arial Black"/>
              </a:rPr>
              <a:t>Booth #709</a:t>
            </a:r>
          </a:p>
          <a:p>
            <a:pPr algn="ctr"/>
            <a:endParaRPr lang="en-US" sz="4400" dirty="0"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100000">
                    <a:schemeClr val="tx2">
                      <a:lumMod val="60000"/>
                      <a:lumOff val="40000"/>
                    </a:schemeClr>
                  </a:gs>
                </a:gsLst>
                <a:lin ang="15900000" scaled="0"/>
                <a:tileRect/>
              </a:gradFill>
              <a:effectLst>
                <a:reflection stA="10000" endPos="53000" dir="5400000" sy="-100000" algn="bl" rotWithShape="0"/>
              </a:effectLst>
              <a:latin typeface="Arial Black"/>
            </a:endParaRPr>
          </a:p>
          <a:p>
            <a:pPr algn="ctr"/>
            <a:endParaRPr lang="en-US" sz="4400" dirty="0" smtClean="0"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100000">
                    <a:schemeClr val="tx2">
                      <a:lumMod val="60000"/>
                      <a:lumOff val="40000"/>
                    </a:schemeClr>
                  </a:gs>
                </a:gsLst>
                <a:lin ang="15900000" scaled="0"/>
                <a:tileRect/>
              </a:gradFill>
              <a:effectLst>
                <a:reflection stA="10000" endPos="53000" dir="5400000" sy="-100000" algn="bl" rotWithShape="0"/>
              </a:effectLst>
              <a:latin typeface="Arial Black"/>
            </a:endParaRPr>
          </a:p>
          <a:p>
            <a:pPr algn="ctr"/>
            <a:endParaRPr lang="en-US" sz="4400" dirty="0"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100000">
                    <a:schemeClr val="tx2">
                      <a:lumMod val="60000"/>
                      <a:lumOff val="40000"/>
                    </a:schemeClr>
                  </a:gs>
                </a:gsLst>
                <a:lin ang="15900000" scaled="0"/>
                <a:tileRect/>
              </a:gradFill>
              <a:effectLst>
                <a:reflection stA="10000" endPos="53000" dir="5400000" sy="-100000" algn="bl" rotWithShape="0"/>
              </a:effectLst>
              <a:latin typeface="Arial Black"/>
            </a:endParaRPr>
          </a:p>
          <a:p>
            <a:pPr algn="ctr"/>
            <a:endParaRPr lang="en-US" dirty="0"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100000">
                    <a:schemeClr val="tx2">
                      <a:lumMod val="60000"/>
                      <a:lumOff val="40000"/>
                    </a:schemeClr>
                  </a:gs>
                </a:gsLst>
                <a:lin ang="15900000" scaled="0"/>
                <a:tileRect/>
              </a:gradFill>
              <a:effectLst>
                <a:reflection stA="10000" endPos="53000" dir="5400000" sy="-100000" algn="bl" rotWithShape="0"/>
              </a:effectLst>
              <a:latin typeface="Arial Black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87307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Agenda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The Colligo Vision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Unified Solutions for Email &amp; Records Management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Colligo Email Manager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Colligo Contributor Pro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Colligo Briefcase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Colligo Administrator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Key Strategic Partnerships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GimmalSoft</a:t>
            </a: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NewsGator</a:t>
            </a: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CA" dirty="0"/>
          </a:p>
        </p:txBody>
      </p:sp>
    </p:spTree>
    <p:extLst>
      <p:ext uri="{BB962C8B-B14F-4D97-AF65-F5344CB8AC3E}">
        <p14:creationId xmlns="" xmlns:p14="http://schemas.microsoft.com/office/powerpoint/2010/main" val="210210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Built for the Enterprise</a:t>
            </a:r>
            <a:endParaRPr lang="en-CA" dirty="0"/>
          </a:p>
        </p:txBody>
      </p:sp>
      <p:pic>
        <p:nvPicPr>
          <p:cNvPr id="4" name="Picture 2" descr="C:\Users\sshave\AppData\Local\Microsoft\Windows\Temporary Internet Files\Content.Outlook\C3PQVDHG\diagram2 (2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438" y="1177635"/>
            <a:ext cx="6865125" cy="450273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956370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Colligo Email Manager</a:t>
            </a:r>
            <a:endParaRPr lang="en-CA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628800"/>
            <a:ext cx="6563072" cy="396044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CA" sz="2400" dirty="0">
                <a:solidFill>
                  <a:schemeClr val="tx2"/>
                </a:solidFill>
              </a:rPr>
              <a:t>S</a:t>
            </a:r>
            <a:r>
              <a:rPr lang="en-CA" sz="2400" dirty="0" smtClean="0">
                <a:solidFill>
                  <a:schemeClr val="tx2"/>
                </a:solidFill>
              </a:rPr>
              <a:t>calable enterprise </a:t>
            </a:r>
            <a:r>
              <a:rPr lang="en-CA" sz="2400" dirty="0">
                <a:solidFill>
                  <a:schemeClr val="tx2"/>
                </a:solidFill>
              </a:rPr>
              <a:t>solution that integrates with Outlook to manage email and attachments in SharePoint 2010 </a:t>
            </a:r>
            <a:r>
              <a:rPr lang="en-CA" sz="2400" dirty="0" smtClean="0">
                <a:solidFill>
                  <a:schemeClr val="tx2"/>
                </a:solidFill>
              </a:rPr>
              <a:t>&amp; Office </a:t>
            </a:r>
            <a:r>
              <a:rPr lang="en-CA" sz="2400" dirty="0">
                <a:solidFill>
                  <a:schemeClr val="tx2"/>
                </a:solidFill>
              </a:rPr>
              <a:t>365</a:t>
            </a:r>
            <a:r>
              <a:rPr lang="en-CA" sz="2400" dirty="0" smtClean="0">
                <a:solidFill>
                  <a:schemeClr val="tx2"/>
                </a:solidFill>
              </a:rPr>
              <a:t>.</a:t>
            </a:r>
          </a:p>
          <a:p>
            <a:pPr marL="0" lvl="0" indent="0">
              <a:buNone/>
            </a:pPr>
            <a:endParaRPr lang="en-CA" sz="1400" dirty="0"/>
          </a:p>
          <a:p>
            <a:r>
              <a:rPr lang="en-CA" sz="2400" dirty="0" smtClean="0">
                <a:solidFill>
                  <a:schemeClr val="tx2"/>
                </a:solidFill>
              </a:rPr>
              <a:t>File, tag, find, view &amp; share </a:t>
            </a:r>
          </a:p>
          <a:p>
            <a:r>
              <a:rPr lang="en-CA" sz="2400" dirty="0" smtClean="0">
                <a:solidFill>
                  <a:schemeClr val="tx2"/>
                </a:solidFill>
              </a:rPr>
              <a:t>Drag-and-drop </a:t>
            </a:r>
            <a:r>
              <a:rPr lang="en-CA" sz="2400" dirty="0">
                <a:solidFill>
                  <a:schemeClr val="tx2"/>
                </a:solidFill>
              </a:rPr>
              <a:t>email </a:t>
            </a:r>
            <a:r>
              <a:rPr lang="en-CA" sz="2400" dirty="0" smtClean="0">
                <a:solidFill>
                  <a:schemeClr val="tx2"/>
                </a:solidFill>
              </a:rPr>
              <a:t>&amp; attachments </a:t>
            </a:r>
          </a:p>
          <a:p>
            <a:r>
              <a:rPr lang="en-CA" sz="2400" dirty="0" smtClean="0">
                <a:solidFill>
                  <a:schemeClr val="tx2"/>
                </a:solidFill>
              </a:rPr>
              <a:t>Tag with extracted or custom metadata</a:t>
            </a:r>
          </a:p>
          <a:p>
            <a:r>
              <a:rPr lang="en-CA" sz="2400" dirty="0" smtClean="0">
                <a:solidFill>
                  <a:schemeClr val="tx2"/>
                </a:solidFill>
              </a:rPr>
              <a:t>Replace </a:t>
            </a:r>
            <a:r>
              <a:rPr lang="en-CA" sz="2400" dirty="0">
                <a:solidFill>
                  <a:schemeClr val="tx2"/>
                </a:solidFill>
              </a:rPr>
              <a:t>attachments with links </a:t>
            </a:r>
            <a:endParaRPr lang="en-CA" sz="2400" dirty="0" smtClean="0">
              <a:solidFill>
                <a:schemeClr val="tx2"/>
              </a:solidFill>
            </a:endParaRPr>
          </a:p>
          <a:p>
            <a:r>
              <a:rPr lang="en-CA" sz="2400" dirty="0" smtClean="0">
                <a:solidFill>
                  <a:schemeClr val="tx2"/>
                </a:solidFill>
              </a:rPr>
              <a:t>Search Outlook &amp; SharePoint together</a:t>
            </a:r>
            <a:endParaRPr lang="en-CA" dirty="0"/>
          </a:p>
          <a:p>
            <a:pPr marL="0" indent="0">
              <a:buNone/>
            </a:pPr>
            <a:endParaRPr lang="en-CA" dirty="0"/>
          </a:p>
        </p:txBody>
      </p:sp>
      <p:pic>
        <p:nvPicPr>
          <p:cNvPr id="5" name="Picture 3" descr="C:\Users\tdyck\Documents\My Dropbox\Pier32\Boxes\New Web Box Shots\media\product\Contributor-Email-Manager-Box-L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62200"/>
            <a:ext cx="1857375" cy="21336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22881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Colligo Contributor Pro</a:t>
            </a:r>
            <a:endParaRPr lang="en-CA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412776"/>
            <a:ext cx="6563072" cy="4713387"/>
          </a:xfrm>
        </p:spPr>
        <p:txBody>
          <a:bodyPr>
            <a:normAutofit/>
          </a:bodyPr>
          <a:lstStyle/>
          <a:p>
            <a:endParaRPr lang="en-CA" sz="2400" dirty="0" smtClean="0">
              <a:solidFill>
                <a:schemeClr val="tx2"/>
              </a:solidFill>
            </a:endParaRPr>
          </a:p>
          <a:p>
            <a:r>
              <a:rPr lang="en-CA" sz="2400" dirty="0" smtClean="0">
                <a:solidFill>
                  <a:schemeClr val="tx2"/>
                </a:solidFill>
              </a:rPr>
              <a:t>Windows desktop suite for offline document and email management</a:t>
            </a:r>
          </a:p>
          <a:p>
            <a:r>
              <a:rPr lang="en-CA" sz="2400" dirty="0">
                <a:solidFill>
                  <a:schemeClr val="tx2"/>
                </a:solidFill>
              </a:rPr>
              <a:t>M</a:t>
            </a:r>
            <a:r>
              <a:rPr lang="en-CA" sz="2400" dirty="0" smtClean="0">
                <a:solidFill>
                  <a:schemeClr val="tx2"/>
                </a:solidFill>
              </a:rPr>
              <a:t>anage </a:t>
            </a:r>
            <a:r>
              <a:rPr lang="en-CA" sz="2400" dirty="0">
                <a:solidFill>
                  <a:schemeClr val="tx2"/>
                </a:solidFill>
              </a:rPr>
              <a:t>email </a:t>
            </a:r>
            <a:r>
              <a:rPr lang="en-CA" sz="2400" dirty="0" smtClean="0">
                <a:solidFill>
                  <a:schemeClr val="tx2"/>
                </a:solidFill>
              </a:rPr>
              <a:t>&amp; attachments </a:t>
            </a:r>
            <a:r>
              <a:rPr lang="en-CA" sz="2400" dirty="0">
                <a:solidFill>
                  <a:schemeClr val="tx2"/>
                </a:solidFill>
              </a:rPr>
              <a:t>in SharePoint </a:t>
            </a:r>
            <a:r>
              <a:rPr lang="en-CA" sz="2400" dirty="0" smtClean="0">
                <a:solidFill>
                  <a:schemeClr val="tx2"/>
                </a:solidFill>
              </a:rPr>
              <a:t>from Outlook</a:t>
            </a:r>
          </a:p>
          <a:p>
            <a:r>
              <a:rPr lang="en-CA" sz="2400" dirty="0">
                <a:solidFill>
                  <a:schemeClr val="tx2"/>
                </a:solidFill>
              </a:rPr>
              <a:t>Manage </a:t>
            </a:r>
            <a:r>
              <a:rPr lang="en-CA" sz="2400" dirty="0" smtClean="0">
                <a:solidFill>
                  <a:schemeClr val="tx2"/>
                </a:solidFill>
              </a:rPr>
              <a:t>SharePoint documents from </a:t>
            </a:r>
            <a:r>
              <a:rPr lang="en-CA" sz="2400" dirty="0">
                <a:solidFill>
                  <a:schemeClr val="tx2"/>
                </a:solidFill>
              </a:rPr>
              <a:t>the desktop using Windows </a:t>
            </a:r>
            <a:r>
              <a:rPr lang="en-CA" sz="2400" dirty="0" smtClean="0">
                <a:solidFill>
                  <a:schemeClr val="tx2"/>
                </a:solidFill>
              </a:rPr>
              <a:t>File Explorer</a:t>
            </a:r>
          </a:p>
          <a:p>
            <a:r>
              <a:rPr lang="en-CA" sz="2400" dirty="0" smtClean="0">
                <a:solidFill>
                  <a:schemeClr val="tx2"/>
                </a:solidFill>
              </a:rPr>
              <a:t>Offline access to SharePoint content</a:t>
            </a:r>
          </a:p>
          <a:p>
            <a:r>
              <a:rPr lang="en-CA" sz="2400" dirty="0">
                <a:solidFill>
                  <a:schemeClr val="tx2"/>
                </a:solidFill>
              </a:rPr>
              <a:t>Mobile email filing support </a:t>
            </a:r>
            <a:r>
              <a:rPr lang="en-CA" sz="2400" dirty="0" smtClean="0">
                <a:solidFill>
                  <a:schemeClr val="tx2"/>
                </a:solidFill>
              </a:rPr>
              <a:t>from Windows Phone 7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</p:txBody>
      </p:sp>
      <p:pic>
        <p:nvPicPr>
          <p:cNvPr id="5" name="Picture 2" descr="C:\Users\tdyck\Documents\My Dropbox\Pier32\Boxes\New Web Box Shots\media\product\Contributor-Pro-Box-L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5" y="2362200"/>
            <a:ext cx="1857375" cy="21336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43449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Colligo Briefcase</a:t>
            </a:r>
            <a:endParaRPr lang="en-CA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483768" y="1628800"/>
            <a:ext cx="6563072" cy="396044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CA" sz="2400" dirty="0" smtClean="0">
                <a:solidFill>
                  <a:schemeClr val="tx2"/>
                </a:solidFill>
              </a:rPr>
              <a:t>Access SharePoint content from the iPad; maintain control and security over corporate data.</a:t>
            </a:r>
          </a:p>
          <a:p>
            <a:pPr marL="0" lvl="0" indent="0">
              <a:buNone/>
            </a:pPr>
            <a:endParaRPr lang="en-CA" sz="1400" dirty="0">
              <a:solidFill>
                <a:schemeClr val="tx2"/>
              </a:solidFill>
            </a:endParaRPr>
          </a:p>
          <a:p>
            <a:pPr lvl="0"/>
            <a:r>
              <a:rPr lang="en-CA" sz="2400" dirty="0" smtClean="0">
                <a:solidFill>
                  <a:schemeClr val="tx2"/>
                </a:solidFill>
              </a:rPr>
              <a:t>View SharePoint content</a:t>
            </a:r>
            <a:r>
              <a:rPr lang="en-US" sz="2400" dirty="0" smtClean="0">
                <a:solidFill>
                  <a:schemeClr val="tx2"/>
                </a:solidFill>
              </a:rPr>
              <a:t>—</a:t>
            </a:r>
            <a:r>
              <a:rPr lang="en-CA" sz="2400" dirty="0" smtClean="0">
                <a:solidFill>
                  <a:schemeClr val="tx2"/>
                </a:solidFill>
              </a:rPr>
              <a:t>no </a:t>
            </a:r>
            <a:r>
              <a:rPr lang="en-CA" sz="2400" dirty="0">
                <a:solidFill>
                  <a:schemeClr val="tx2"/>
                </a:solidFill>
              </a:rPr>
              <a:t>browser required</a:t>
            </a:r>
          </a:p>
          <a:p>
            <a:r>
              <a:rPr lang="en-CA" sz="2400" dirty="0" smtClean="0">
                <a:solidFill>
                  <a:schemeClr val="tx2"/>
                </a:solidFill>
              </a:rPr>
              <a:t>Automatic and manual sync for latest content</a:t>
            </a:r>
          </a:p>
          <a:p>
            <a:r>
              <a:rPr lang="en-CA" sz="2400" dirty="0" smtClean="0">
                <a:solidFill>
                  <a:schemeClr val="tx2"/>
                </a:solidFill>
              </a:rPr>
              <a:t>Search &amp; favorites for quick access</a:t>
            </a:r>
          </a:p>
          <a:p>
            <a:r>
              <a:rPr lang="en-CA" sz="2400" dirty="0" smtClean="0">
                <a:solidFill>
                  <a:schemeClr val="tx2"/>
                </a:solidFill>
              </a:rPr>
              <a:t>Replace </a:t>
            </a:r>
            <a:r>
              <a:rPr lang="en-CA" sz="2400" dirty="0">
                <a:solidFill>
                  <a:schemeClr val="tx2"/>
                </a:solidFill>
              </a:rPr>
              <a:t>attachments with links </a:t>
            </a:r>
            <a:endParaRPr lang="en-CA" sz="2400" dirty="0" smtClean="0">
              <a:solidFill>
                <a:schemeClr val="tx2"/>
              </a:solidFill>
            </a:endParaRPr>
          </a:p>
          <a:p>
            <a:r>
              <a:rPr lang="en-CA" sz="2400" dirty="0" smtClean="0">
                <a:solidFill>
                  <a:schemeClr val="tx2"/>
                </a:solidFill>
              </a:rPr>
              <a:t>Hardware-based encryption, app-specific passcode, remote data wipe</a:t>
            </a:r>
            <a:endParaRPr lang="en-CA" dirty="0"/>
          </a:p>
          <a:p>
            <a:pPr marL="0" indent="0">
              <a:buNone/>
            </a:pPr>
            <a:endParaRPr lang="en-CA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988840"/>
            <a:ext cx="1696094" cy="218019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4377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Colligo Administrator</a:t>
            </a:r>
            <a:endParaRPr lang="en-CA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771800" y="1412776"/>
            <a:ext cx="5915000" cy="47133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2400" dirty="0" smtClean="0">
                <a:solidFill>
                  <a:schemeClr val="tx2"/>
                </a:solidFill>
              </a:rPr>
              <a:t>Centralized configuration, management and reporting for Colligo desktop and mobile applications</a:t>
            </a:r>
          </a:p>
          <a:p>
            <a:r>
              <a:rPr lang="en-US" sz="2400" b="1" dirty="0" smtClean="0">
                <a:solidFill>
                  <a:schemeClr val="tx2"/>
                </a:solidFill>
              </a:rPr>
              <a:t>Deploy</a:t>
            </a:r>
            <a:r>
              <a:rPr lang="en-US" sz="2400" dirty="0" smtClean="0">
                <a:solidFill>
                  <a:schemeClr val="tx2"/>
                </a:solidFill>
              </a:rPr>
              <a:t> – Central provisioning for mobile and desktop devices, on-premise or in the cloud</a:t>
            </a:r>
          </a:p>
          <a:p>
            <a:r>
              <a:rPr lang="en-US" sz="2400" b="1" dirty="0" smtClean="0">
                <a:solidFill>
                  <a:schemeClr val="tx2"/>
                </a:solidFill>
              </a:rPr>
              <a:t>Manage</a:t>
            </a:r>
            <a:r>
              <a:rPr lang="en-US" sz="2400" dirty="0" smtClean="0">
                <a:solidFill>
                  <a:schemeClr val="tx2"/>
                </a:solidFill>
              </a:rPr>
              <a:t> - Easily configure access to required content, without requiring IT</a:t>
            </a:r>
          </a:p>
          <a:p>
            <a:r>
              <a:rPr lang="en-US" sz="2400" b="1" dirty="0" smtClean="0">
                <a:solidFill>
                  <a:schemeClr val="tx2"/>
                </a:solidFill>
              </a:rPr>
              <a:t>Report</a:t>
            </a:r>
            <a:r>
              <a:rPr lang="en-US" sz="2400" dirty="0" smtClean="0">
                <a:solidFill>
                  <a:schemeClr val="tx2"/>
                </a:solidFill>
              </a:rPr>
              <a:t> – Detailed metrics on SharePoint &amp; Colligo usage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</p:txBody>
      </p:sp>
      <p:pic>
        <p:nvPicPr>
          <p:cNvPr id="5122" name="Picture 2" descr="C:\Users\sshave\AppData\Local\Microsoft\Windows\Temporary Internet Files\Content.Outlook\C3PQVDHG\server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772816"/>
            <a:ext cx="1914525" cy="26765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628610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office_36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3717031"/>
            <a:ext cx="3550925" cy="2123759"/>
          </a:xfrm>
          <a:prstGeom prst="rect">
            <a:avLst/>
          </a:prstGeom>
        </p:spPr>
      </p:pic>
      <p:pic>
        <p:nvPicPr>
          <p:cNvPr id="5" name="Picture 4" descr="sharepoint_online_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17889" y="692696"/>
            <a:ext cx="5400601" cy="935875"/>
          </a:xfrm>
          <a:prstGeom prst="rect">
            <a:avLst/>
          </a:prstGeom>
        </p:spPr>
      </p:pic>
      <p:pic>
        <p:nvPicPr>
          <p:cNvPr id="6146" name="Picture 1" descr="image00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204864"/>
            <a:ext cx="7839075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64913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Benefits</a:t>
            </a:r>
            <a:endParaRPr lang="en-CA" dirty="0"/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1312486" y="1412776"/>
            <a:ext cx="7726362" cy="52252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n-CA" sz="2400" dirty="0" smtClean="0">
              <a:solidFill>
                <a:schemeClr val="tx2"/>
              </a:solidFill>
            </a:endParaRPr>
          </a:p>
          <a:p>
            <a:r>
              <a:rPr lang="en-CA" sz="2400" dirty="0">
                <a:solidFill>
                  <a:schemeClr val="tx2"/>
                </a:solidFill>
              </a:rPr>
              <a:t>Drive SharePoint </a:t>
            </a:r>
            <a:r>
              <a:rPr lang="en-CA" sz="2400" dirty="0" smtClean="0">
                <a:solidFill>
                  <a:schemeClr val="tx2"/>
                </a:solidFill>
              </a:rPr>
              <a:t>engagement by removing technical </a:t>
            </a:r>
          </a:p>
          <a:p>
            <a:r>
              <a:rPr lang="en-CA" sz="2400" dirty="0" smtClean="0">
                <a:solidFill>
                  <a:schemeClr val="tx2"/>
                </a:solidFill>
              </a:rPr>
              <a:t>barriers</a:t>
            </a:r>
          </a:p>
          <a:p>
            <a:endParaRPr lang="en-CA" sz="1200" dirty="0">
              <a:solidFill>
                <a:schemeClr val="tx2"/>
              </a:solidFill>
            </a:endParaRPr>
          </a:p>
          <a:p>
            <a:r>
              <a:rPr lang="en-CA" sz="2400" dirty="0">
                <a:solidFill>
                  <a:schemeClr val="tx2"/>
                </a:solidFill>
              </a:rPr>
              <a:t>Increase </a:t>
            </a:r>
            <a:r>
              <a:rPr lang="en-CA" sz="2400" dirty="0" smtClean="0">
                <a:solidFill>
                  <a:schemeClr val="tx2"/>
                </a:solidFill>
              </a:rPr>
              <a:t>productivity by letting people use they tools they know</a:t>
            </a:r>
          </a:p>
          <a:p>
            <a:endParaRPr lang="en-CA" sz="1200" dirty="0">
              <a:solidFill>
                <a:schemeClr val="tx2"/>
              </a:solidFill>
            </a:endParaRPr>
          </a:p>
          <a:p>
            <a:r>
              <a:rPr lang="en-CA" sz="2400" dirty="0" smtClean="0">
                <a:solidFill>
                  <a:schemeClr val="tx2"/>
                </a:solidFill>
              </a:rPr>
              <a:t>Reduce corporate risk from litigation and ediscovery initiatives</a:t>
            </a:r>
          </a:p>
          <a:p>
            <a:endParaRPr lang="en-CA" sz="1200" dirty="0" smtClean="0">
              <a:solidFill>
                <a:schemeClr val="tx2"/>
              </a:solidFill>
            </a:endParaRPr>
          </a:p>
          <a:p>
            <a:r>
              <a:rPr lang="en-CA" sz="2400" dirty="0" smtClean="0">
                <a:solidFill>
                  <a:schemeClr val="tx2"/>
                </a:solidFill>
              </a:rPr>
              <a:t>Drive regulatory compliance </a:t>
            </a:r>
            <a:r>
              <a:rPr lang="en-CA" sz="2400" dirty="0">
                <a:solidFill>
                  <a:schemeClr val="tx2"/>
                </a:solidFill>
              </a:rPr>
              <a:t>through effective records </a:t>
            </a:r>
            <a:r>
              <a:rPr lang="en-CA" sz="2400" dirty="0" smtClean="0">
                <a:solidFill>
                  <a:schemeClr val="tx2"/>
                </a:solidFill>
              </a:rPr>
              <a:t>management processes</a:t>
            </a:r>
          </a:p>
          <a:p>
            <a:endParaRPr lang="en-CA" sz="1200" dirty="0">
              <a:solidFill>
                <a:schemeClr val="tx2"/>
              </a:solidFill>
            </a:endParaRPr>
          </a:p>
          <a:p>
            <a:r>
              <a:rPr lang="en-CA" sz="2400" dirty="0" smtClean="0">
                <a:solidFill>
                  <a:schemeClr val="tx2"/>
                </a:solidFill>
              </a:rPr>
              <a:t>Quickly &amp; easily deploy every Colligo solution to the enterprise</a:t>
            </a:r>
            <a:endParaRPr lang="en-CA" sz="2400" dirty="0">
              <a:solidFill>
                <a:schemeClr val="tx2"/>
              </a:solidFill>
            </a:endParaRPr>
          </a:p>
          <a:p>
            <a:endParaRPr lang="en-CA" sz="2000" dirty="0"/>
          </a:p>
          <a:p>
            <a:pPr marL="1828800" marR="0" lvl="4" indent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Segoe"/>
              <a:buChar char="−"/>
              <a:tabLst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itchFamily="34" charset="0"/>
            </a:endParaRPr>
          </a:p>
          <a:p>
            <a:pPr marL="1828800" marR="0" lvl="4" indent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Segoe"/>
              <a:buChar char="−"/>
              <a:tabLst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itchFamily="34" charset="0"/>
            </a:endParaRPr>
          </a:p>
          <a:p>
            <a:pPr marL="1828800" marR="0" lvl="4" indent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Segoe"/>
              <a:buChar char="−"/>
              <a:tabLst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535" y="1741092"/>
            <a:ext cx="420142" cy="35011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535" y="2492896"/>
            <a:ext cx="420142" cy="35011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535" y="4315222"/>
            <a:ext cx="420142" cy="35011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535" y="5157192"/>
            <a:ext cx="420142" cy="35011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535" y="3453011"/>
            <a:ext cx="420142" cy="3501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96362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xsi="http://www.w3.org/2001/XMLSchema-instance" xmlns:p="http://schemas.microsoft.com/office/2006/metadata/propertie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ma="http://schemas.microsoft.com/office/2006/metadata/properties/metaAttributes" xmlns:ct="http://schemas.microsoft.com/office/2006/metadata/contentType" ct:_="" ma:_="" ma:contentTypeName="Document" ma:contentTypeID="0x010100FEEAE45C0D148248B8BE395C46A62E21" ma:contentTypeVersion="0" ma:contentTypeDescription="Create a new document." ma:contentTypeScope="" ma:versionID="">
  <xsd:schema xmlns:p="http://schemas.microsoft.com/office/2006/metadata/properties" xmlns:ns2="e3eb6809-10bf-45e6-b6fb-32ab7f6dfbd5" xmlns:xsd="http://www.w3.org/2001/XMLSchema" targetNamespace="http://schemas.microsoft.com/office/2006/metadata/properties" ma:root="true" ma:fieldsID="" ns2:_="">
    <xsd:import namespace="e3eb6809-10bf-45e6-b6fb-32ab7f6dfbd5"/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:dms="http://schemas.microsoft.com/office/2006/documentManagement/types" xmlns:xsd="http://www.w3.org/2001/XMLSchema" targetNamespace="e3eb6809-10bf-45e6-b6fb-32ab7f6dfbd5" elementFormDefault="qualified">
    <xsd:import namespace="http://schemas.microsoft.com/office/2006/documentManagement/types"/>
  </xsd:schema>
  <xsd:schema xmlns="http://schemas.openxmlformats.org/package/2006/metadata/core-properties" xmlns:xsi="http://www.w3.org/2001/XMLSchema-instance" xmlns:dc="http://purl.org/dc/elements/1.1/" xmlns:dcterms="http://purl.org/dc/terms/" xmlns:odoc="http://schemas.microsoft.com/office/internal/2005/internalDocumentation" xmlns:xsd="http://www.w3.org/2001/XMLSchema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:creator_ALT1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/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48257633-FE92-4AE7-8BAB-2CFD170A647F}">
  <ds:schemaRefs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8EBE3A6A-5802-4D6E-A3CC-05436FCE107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FA427F1-0F6B-4752-AAD6-257734638FC4}">
  <ds:schemaRefs>
    <ds:schemaRef ds:uri="http://schemas.microsoft.com/office/2006/metadata/properties/metaAttributes"/>
    <ds:schemaRef ds:uri="http://schemas.microsoft.com/office/2006/metadata/contentType"/>
    <ds:schemaRef ds:uri="http://schemas.microsoft.com/office/2006/metadata/properties"/>
    <ds:schemaRef ds:uri="e3eb6809-10bf-45e6-b6fb-32ab7f6dfbd5"/>
    <ds:schemaRef ds:uri="http://www.w3.org/2001/XMLSchema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22835</TotalTime>
  <Words>400</Words>
  <Application>Microsoft Office PowerPoint</Application>
  <PresentationFormat>On-screen Show (4:3)</PresentationFormat>
  <Paragraphs>92</Paragraphs>
  <Slides>11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Agenda</vt:lpstr>
      <vt:lpstr>Built for the Enterprise</vt:lpstr>
      <vt:lpstr>Colligo Email Manager</vt:lpstr>
      <vt:lpstr>Colligo Contributor Pro</vt:lpstr>
      <vt:lpstr>Colligo Briefcase</vt:lpstr>
      <vt:lpstr>Colligo Administrator</vt:lpstr>
      <vt:lpstr>Slide 8</vt:lpstr>
      <vt:lpstr>Benefits</vt:lpstr>
      <vt:lpstr>Visit our Partners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AIIM Presentation v11.pptx</dc:title>
  <dc:creator>barryj</dc:creator>
  <cp:lastModifiedBy>rhalischuk</cp:lastModifiedBy>
  <cp:revision>270</cp:revision>
  <dcterms:created xsi:type="dcterms:W3CDTF">2011-03-15T05:08:46Z</dcterms:created>
  <dcterms:modified xsi:type="dcterms:W3CDTF">2011-10-13T16:54:18Z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0x010100FEEAE45C0D148248B8BE395C46A62E21</vt:lpwstr>
  </property>
</Properties>
</file>