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15" r:id="rId3"/>
    <p:sldId id="416" r:id="rId4"/>
    <p:sldId id="269" r:id="rId5"/>
    <p:sldId id="270" r:id="rId6"/>
    <p:sldId id="271" r:id="rId7"/>
    <p:sldId id="280" r:id="rId8"/>
    <p:sldId id="281" r:id="rId9"/>
    <p:sldId id="283" r:id="rId10"/>
    <p:sldId id="285" r:id="rId11"/>
    <p:sldId id="287" r:id="rId12"/>
    <p:sldId id="289" r:id="rId13"/>
    <p:sldId id="290" r:id="rId14"/>
    <p:sldId id="291" r:id="rId15"/>
    <p:sldId id="292" r:id="rId16"/>
    <p:sldId id="296" r:id="rId17"/>
    <p:sldId id="297" r:id="rId18"/>
    <p:sldId id="298" r:id="rId19"/>
    <p:sldId id="303" r:id="rId20"/>
    <p:sldId id="417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714" autoAdjust="0"/>
  </p:normalViewPr>
  <p:slideViewPr>
    <p:cSldViewPr showGuides="1">
      <p:cViewPr>
        <p:scale>
          <a:sx n="100" d="100"/>
          <a:sy n="100" d="100"/>
        </p:scale>
        <p:origin x="-162" y="-72"/>
      </p:cViewPr>
      <p:guideLst>
        <p:guide orient="horz" pos="1056"/>
        <p:guide pos="3312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66004-D21C-42C0-8C66-40F0203F2232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DE75E-C31F-40F4-87AE-B04F3EF6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44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Time:</a:t>
            </a:r>
            <a:r>
              <a:rPr lang="en-US" baseline="0" dirty="0" smtClean="0"/>
              <a:t> 1 minutes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Todo</a:t>
            </a:r>
            <a:r>
              <a:rPr lang="en-US" dirty="0" smtClean="0"/>
              <a:t>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Review</a:t>
            </a:r>
            <a:r>
              <a:rPr lang="en-US" baseline="0" dirty="0" smtClean="0"/>
              <a:t> Course from an adult learning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75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Time: 1.5 minutes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Professor @ Harvard Business School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Core of this course is mapping SharePoint adoption to his change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46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0.5</a:t>
            </a:r>
            <a:r>
              <a:rPr lang="en-US" baseline="0" dirty="0" smtClean="0"/>
              <a:t>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212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Time: 2</a:t>
            </a:r>
            <a:r>
              <a:rPr lang="en-US" baseline="0" dirty="0" smtClean="0"/>
              <a:t> minutes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Book Reference: Drive by Daniel Pink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8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1 minute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Truck Driver – Paid by the mile, told</a:t>
            </a:r>
            <a:r>
              <a:rPr lang="en-US" baseline="0" dirty="0" smtClean="0"/>
              <a:t> where to deliver but not what roads to take (even though they’re paid off of optimal miles)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058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Time:</a:t>
            </a:r>
            <a:r>
              <a:rPr lang="en-US" baseline="0" dirty="0" smtClean="0"/>
              <a:t> 1 minute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Asymptote – approaching</a:t>
            </a:r>
            <a:r>
              <a:rPr lang="en-US" baseline="0" dirty="0" smtClean="0"/>
              <a:t> (but never reaching) a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48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Time: 1 minute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 be second chair… i.e. allowing someone else to reach their purpose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Supporting</a:t>
            </a:r>
            <a:r>
              <a:rPr lang="en-US" baseline="0" dirty="0" smtClean="0"/>
              <a:t> others is a noble purpose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Story: Ben Gibson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Teacher / Professor / Mentor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Wanted to help others reach their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671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0.5 minutes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Building a Coalition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Enabling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841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1.5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068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minutes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Building Trust in business, politics, relationships, and life – Robert Solomon, Fernando Flores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Trust and Betrayal in the Workplace – Dennis and Michelle Reina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78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Image: Eggs</a:t>
            </a:r>
            <a:r>
              <a:rPr lang="en-US" baseline="0" dirty="0" smtClean="0"/>
              <a:t> Benedict… Benedict Arnold / Famous traitor of the American Revolutionary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8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Fun… Introverted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7A72E-ABDD-4068-81F6-86B1928DD1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83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 did it… having trouble timing training and user</a:t>
            </a:r>
            <a:r>
              <a:rPr lang="en-US" baseline="0" dirty="0" smtClean="0"/>
              <a:t> need...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7A72E-ABDD-4068-81F6-86B1928DD1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5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Time: 1.5 minutes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Set the home</a:t>
            </a:r>
            <a:r>
              <a:rPr lang="en-US" baseline="0" dirty="0" smtClean="0"/>
              <a:t> page to your intranet … </a:t>
            </a:r>
            <a:r>
              <a:rPr lang="en-US" dirty="0" smtClean="0"/>
              <a:t>40% of all traffic to your home</a:t>
            </a:r>
            <a:r>
              <a:rPr lang="en-US" baseline="0" dirty="0" smtClean="0"/>
              <a:t> page may not hit another page on your Intranet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58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minute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KEY: (Solution) Creation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Picture: Engagement photo I took</a:t>
            </a:r>
            <a:r>
              <a:rPr lang="en-US" baseline="0" dirty="0" smtClean="0"/>
              <a:t> of my</a:t>
            </a:r>
            <a:r>
              <a:rPr lang="en-US" dirty="0" smtClean="0"/>
              <a:t> brother and his now wife.  For me, that’s engagement.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AAE6-AA83-4848-A499-8E7E6C9A8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59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minute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Story:</a:t>
            </a:r>
            <a:r>
              <a:rPr lang="en-US" baseline="0" dirty="0" smtClean="0"/>
              <a:t> Sub-Prime Mortgage Collapse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Economists knew that home ownership correlated to a more stable economy.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They incorrectly assumed that it CAUSED economic stability.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Laws and Policies were set in motion to create loans with lower and lower thresholds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When home prices dipped and interest rates climbed so did defaults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This caused a near meltdown in the financial industry (and the automotive industry)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The problem was they were driving the EFFECT and not the cause.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600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0.5</a:t>
            </a:r>
            <a:r>
              <a:rPr lang="en-US" baseline="0" dirty="0" smtClean="0"/>
              <a:t>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4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0.5 Minutes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Skipping Stages of Grief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C6A7-B6FB-4A15-A45D-83840F95C8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5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1.5 minutes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 VEEN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German-American</a:t>
            </a:r>
            <a:r>
              <a:rPr lang="en-US" baseline="0" dirty="0" smtClean="0"/>
              <a:t> Psychologist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Often we describe the environment we want – but really we need to be talking about the behaviors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Story: Popcorn Sales Communication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Plans…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Timeline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And it still didn’t work … we didn’t get the right behavior.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7A72E-ABDD-4068-81F6-86B1928DD1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24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96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0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1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91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4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0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00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3D47A-3270-4E59-8B08-ECC1C04CA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792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2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605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2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8028-C7B7-499B-9033-8FEA7CA03580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00800"/>
            <a:ext cx="304801" cy="408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05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.Bogue@SharePointShepher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839200" cy="3124200"/>
          </a:xfrm>
        </p:spPr>
        <p:txBody>
          <a:bodyPr/>
          <a:lstStyle/>
          <a:p>
            <a:r>
              <a:rPr lang="en-US" dirty="0" smtClean="0"/>
              <a:t>Creating SharePoint </a:t>
            </a:r>
            <a:r>
              <a:rPr lang="en-US" dirty="0" smtClean="0"/>
              <a:t>Adoption</a:t>
            </a:r>
            <a:br>
              <a:rPr lang="en-US" dirty="0" smtClean="0"/>
            </a:br>
            <a:r>
              <a:rPr lang="en-US" dirty="0" smtClean="0"/>
              <a:t>and Engagement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81600"/>
            <a:ext cx="88392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Robert Bogue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Rob.Bogue@SharePointShepherd.com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+1 (317) 844-5310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https://www.SharePointShepherd.com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7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Kotter’s</a:t>
            </a:r>
            <a:r>
              <a:rPr lang="en-US" dirty="0" smtClean="0"/>
              <a:t> 8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Create urgency</a:t>
            </a:r>
          </a:p>
          <a:p>
            <a:r>
              <a:rPr lang="en-US" dirty="0" smtClean="0"/>
              <a:t>Form a powerful </a:t>
            </a:r>
            <a:r>
              <a:rPr lang="en-US" dirty="0"/>
              <a:t>c</a:t>
            </a:r>
            <a:r>
              <a:rPr lang="en-US" dirty="0" smtClean="0"/>
              <a:t>oalition</a:t>
            </a:r>
          </a:p>
          <a:p>
            <a:r>
              <a:rPr lang="en-US" dirty="0" smtClean="0"/>
              <a:t>Create a vision for change</a:t>
            </a:r>
          </a:p>
          <a:p>
            <a:r>
              <a:rPr lang="en-US" dirty="0" smtClean="0"/>
              <a:t>Communicate the vision</a:t>
            </a:r>
          </a:p>
          <a:p>
            <a:r>
              <a:rPr lang="en-US" dirty="0" smtClean="0"/>
              <a:t>Remove obstacles</a:t>
            </a:r>
          </a:p>
          <a:p>
            <a:r>
              <a:rPr lang="en-US" dirty="0" smtClean="0"/>
              <a:t>Create short-term </a:t>
            </a:r>
            <a:r>
              <a:rPr lang="en-US" dirty="0"/>
              <a:t>w</a:t>
            </a:r>
            <a:r>
              <a:rPr lang="en-US" dirty="0" smtClean="0"/>
              <a:t>ins</a:t>
            </a:r>
          </a:p>
          <a:p>
            <a:r>
              <a:rPr lang="en-US" dirty="0" smtClean="0"/>
              <a:t>Build on the change</a:t>
            </a:r>
          </a:p>
          <a:p>
            <a:r>
              <a:rPr lang="en-US" dirty="0" smtClean="0"/>
              <a:t>Anchor the changes in corporate </a:t>
            </a:r>
            <a:r>
              <a:rPr lang="en-US" dirty="0"/>
              <a:t>c</a:t>
            </a:r>
            <a:r>
              <a:rPr lang="en-US" dirty="0" smtClean="0"/>
              <a:t>ulture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199"/>
            <a:ext cx="3047999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F05C7-5908-4F9C-8C81-C9888A4969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3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“Beatings will continue until morale improves”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- Unknown Manager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5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3.0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1.0: Biology</a:t>
            </a:r>
          </a:p>
          <a:p>
            <a:r>
              <a:rPr lang="en-US" dirty="0" smtClean="0"/>
              <a:t>2.0: Rewards and punishments</a:t>
            </a:r>
          </a:p>
          <a:p>
            <a:pPr lvl="1"/>
            <a:r>
              <a:rPr lang="en-US" dirty="0" smtClean="0"/>
              <a:t>Carrots and sticks</a:t>
            </a:r>
          </a:p>
          <a:p>
            <a:r>
              <a:rPr lang="en-US" dirty="0" smtClean="0"/>
              <a:t>3.0: Intrinsic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017308" cy="4525963"/>
          </a:xfrm>
        </p:spPr>
      </p:pic>
    </p:spTree>
    <p:extLst>
      <p:ext uri="{BB962C8B-B14F-4D97-AF65-F5344CB8AC3E}">
        <p14:creationId xmlns="" xmlns:p14="http://schemas.microsoft.com/office/powerpoint/2010/main" val="21149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Self-Directed</a:t>
            </a:r>
          </a:p>
          <a:p>
            <a:r>
              <a:rPr lang="en-US" dirty="0" smtClean="0"/>
              <a:t>Defining the DESTINATION = Ok</a:t>
            </a:r>
          </a:p>
          <a:p>
            <a:r>
              <a:rPr lang="en-US" dirty="0" smtClean="0"/>
              <a:t>Defining the ROUTE to the DESTINATION = Not 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048000" cy="4572000"/>
          </a:xfrm>
        </p:spPr>
      </p:pic>
    </p:spTree>
    <p:extLst>
      <p:ext uri="{BB962C8B-B14F-4D97-AF65-F5344CB8AC3E}">
        <p14:creationId xmlns="" xmlns:p14="http://schemas.microsoft.com/office/powerpoint/2010/main" val="3805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Impossible </a:t>
            </a:r>
            <a:r>
              <a:rPr lang="en-US" dirty="0"/>
              <a:t>g</a:t>
            </a:r>
            <a:r>
              <a:rPr lang="en-US" dirty="0" smtClean="0"/>
              <a:t>oal</a:t>
            </a:r>
          </a:p>
          <a:p>
            <a:r>
              <a:rPr lang="en-US" dirty="0" smtClean="0"/>
              <a:t>Ability to work towards being good at something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017308" cy="4525963"/>
          </a:xfrm>
        </p:spPr>
      </p:pic>
    </p:spTree>
    <p:extLst>
      <p:ext uri="{BB962C8B-B14F-4D97-AF65-F5344CB8AC3E}">
        <p14:creationId xmlns="" xmlns:p14="http://schemas.microsoft.com/office/powerpoint/2010/main" val="6997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Does what I’m doing matter?</a:t>
            </a:r>
          </a:p>
          <a:p>
            <a:pPr lvl="1"/>
            <a:r>
              <a:rPr lang="en-US" dirty="0" smtClean="0"/>
              <a:t>… to my development</a:t>
            </a:r>
          </a:p>
          <a:p>
            <a:pPr lvl="1"/>
            <a:r>
              <a:rPr lang="en-US" dirty="0" smtClean="0"/>
              <a:t>… to my career</a:t>
            </a:r>
          </a:p>
          <a:p>
            <a:pPr lvl="1"/>
            <a:r>
              <a:rPr lang="en-US" dirty="0" smtClean="0"/>
              <a:t>… to my family</a:t>
            </a:r>
          </a:p>
          <a:p>
            <a:pPr lvl="1"/>
            <a:r>
              <a:rPr lang="en-US" dirty="0" smtClean="0"/>
              <a:t>… to my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053088" cy="4572000"/>
          </a:xfrm>
        </p:spPr>
      </p:pic>
    </p:spTree>
    <p:extLst>
      <p:ext uri="{BB962C8B-B14F-4D97-AF65-F5344CB8AC3E}">
        <p14:creationId xmlns="" xmlns:p14="http://schemas.microsoft.com/office/powerpoint/2010/main" val="1593626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Trust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doveryai</a:t>
            </a:r>
            <a:r>
              <a:rPr lang="en-US" i="1" dirty="0">
                <a:solidFill>
                  <a:srgbClr val="FF0000"/>
                </a:solidFill>
              </a:rPr>
              <a:t>, no </a:t>
            </a:r>
            <a:r>
              <a:rPr lang="en-US" i="1" dirty="0" err="1" smtClean="0">
                <a:solidFill>
                  <a:srgbClr val="FF0000"/>
                </a:solidFill>
              </a:rPr>
              <a:t>proveryai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</a:p>
          <a:p>
            <a:pPr algn="r"/>
            <a:r>
              <a:rPr lang="en-US" i="1" dirty="0" smtClean="0">
                <a:solidFill>
                  <a:srgbClr val="FF0000"/>
                </a:solidFill>
              </a:rPr>
              <a:t>(Trust, but verify)</a:t>
            </a:r>
          </a:p>
          <a:p>
            <a:pPr algn="r"/>
            <a:r>
              <a:rPr lang="en-US" i="1" dirty="0" smtClean="0">
                <a:solidFill>
                  <a:srgbClr val="FF0000"/>
                </a:solidFill>
              </a:rPr>
              <a:t>- Russian Proverb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2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Trust - </a:t>
            </a:r>
            <a:r>
              <a:rPr lang="en-US" dirty="0"/>
              <a:t>reliance on the integrity, strength, ability, surety, etc., of a person or thing; confidence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Trusting is risky – and necessary</a:t>
            </a:r>
          </a:p>
          <a:p>
            <a:r>
              <a:rPr lang="en-US" dirty="0" smtClean="0"/>
              <a:t>Reciprocal – I trust those who trust me.</a:t>
            </a:r>
          </a:p>
          <a:p>
            <a:pPr lvl="1"/>
            <a:r>
              <a:rPr lang="en-US" dirty="0" smtClean="0"/>
              <a:t>To be trusted I need to trust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048000" cy="4572000"/>
          </a:xfrm>
        </p:spPr>
      </p:pic>
    </p:spTree>
    <p:extLst>
      <p:ext uri="{BB962C8B-B14F-4D97-AF65-F5344CB8AC3E}">
        <p14:creationId xmlns="" xmlns:p14="http://schemas.microsoft.com/office/powerpoint/2010/main" val="35210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Differentiate HOW and WHEN we trust</a:t>
            </a:r>
          </a:p>
          <a:p>
            <a:pPr lvl="1"/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Blind</a:t>
            </a:r>
          </a:p>
          <a:p>
            <a:pPr lvl="1"/>
            <a:r>
              <a:rPr lang="en-US" dirty="0" smtClean="0"/>
              <a:t>Authentic 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Contractual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Competence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92" y="1600199"/>
            <a:ext cx="3347523" cy="4572000"/>
          </a:xfrm>
        </p:spPr>
      </p:pic>
    </p:spTree>
    <p:extLst>
      <p:ext uri="{BB962C8B-B14F-4D97-AF65-F5344CB8AC3E}">
        <p14:creationId xmlns="" xmlns:p14="http://schemas.microsoft.com/office/powerpoint/2010/main" val="19834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Betrayal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Unintentional</a:t>
            </a:r>
          </a:p>
          <a:p>
            <a:pPr lvl="1"/>
            <a:r>
              <a:rPr lang="en-US" dirty="0" smtClean="0"/>
              <a:t>Intentional</a:t>
            </a:r>
          </a:p>
          <a:p>
            <a:r>
              <a:rPr lang="en-US" dirty="0" smtClean="0"/>
              <a:t>When someone doesn’t behave consistently two or more of their values are in conflict.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048000" cy="4572000"/>
          </a:xfrm>
        </p:spPr>
      </p:pic>
    </p:spTree>
    <p:extLst>
      <p:ext uri="{BB962C8B-B14F-4D97-AF65-F5344CB8AC3E}">
        <p14:creationId xmlns="" xmlns:p14="http://schemas.microsoft.com/office/powerpoint/2010/main" val="2076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Time Microsoft MVP</a:t>
            </a:r>
          </a:p>
          <a:p>
            <a:r>
              <a:rPr lang="en-US" dirty="0" smtClean="0"/>
              <a:t>Author of 22 books</a:t>
            </a:r>
          </a:p>
          <a:p>
            <a:r>
              <a:rPr lang="en-US" dirty="0" smtClean="0"/>
              <a:t>Editor of over 100 more books</a:t>
            </a:r>
          </a:p>
          <a:p>
            <a:r>
              <a:rPr lang="en-US" dirty="0" smtClean="0"/>
              <a:t>Architect</a:t>
            </a:r>
          </a:p>
          <a:p>
            <a:pPr lvl="1"/>
            <a:r>
              <a:rPr lang="en-US" dirty="0" smtClean="0"/>
              <a:t>Developer</a:t>
            </a:r>
          </a:p>
          <a:p>
            <a:pPr lvl="1"/>
            <a:r>
              <a:rPr lang="en-US" dirty="0" smtClean="0"/>
              <a:t>IT Professional</a:t>
            </a:r>
          </a:p>
          <a:p>
            <a:pPr lvl="1"/>
            <a:r>
              <a:rPr lang="en-US" dirty="0" smtClean="0"/>
              <a:t>Project Manager</a:t>
            </a:r>
          </a:p>
          <a:p>
            <a:r>
              <a:rPr lang="en-US" dirty="0" smtClean="0"/>
              <a:t>Publisher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91" y="1600200"/>
            <a:ext cx="3019818" cy="4525963"/>
          </a:xfrm>
        </p:spPr>
      </p:pic>
    </p:spTree>
    <p:extLst>
      <p:ext uri="{BB962C8B-B14F-4D97-AF65-F5344CB8AC3E}">
        <p14:creationId xmlns="" xmlns:p14="http://schemas.microsoft.com/office/powerpoint/2010/main" val="2808376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Psychology of Adoption and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DVD format</a:t>
            </a:r>
          </a:p>
          <a:p>
            <a:r>
              <a:rPr lang="en-US" dirty="0" smtClean="0"/>
              <a:t>2 hours and 21 minutes of content</a:t>
            </a:r>
          </a:p>
          <a:p>
            <a:r>
              <a:rPr lang="en-US" dirty="0" smtClean="0"/>
              <a:t>It’s the “thinking” about adoption (and engagement)</a:t>
            </a:r>
          </a:p>
          <a:p>
            <a:r>
              <a:rPr lang="en-US" dirty="0" smtClean="0"/>
              <a:t>This is a small slice of what’s in the DVD</a:t>
            </a:r>
          </a:p>
          <a:p>
            <a:r>
              <a:rPr lang="en-US" dirty="0" smtClean="0"/>
              <a:t>Cost $249.99 from http://www.SharePoint Shepherd.com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15" y="1600200"/>
            <a:ext cx="3259770" cy="4525963"/>
          </a:xfrm>
        </p:spPr>
      </p:pic>
    </p:spTree>
    <p:extLst>
      <p:ext uri="{BB962C8B-B14F-4D97-AF65-F5344CB8AC3E}">
        <p14:creationId xmlns="" xmlns:p14="http://schemas.microsoft.com/office/powerpoint/2010/main" val="35655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9225"/>
            <a:ext cx="7315200" cy="1298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SharePoint Shepherd’s Guide for End Users: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1"/>
            <a:r>
              <a:rPr lang="en-US" dirty="0" smtClean="0"/>
              <a:t>181 Tasks</a:t>
            </a:r>
          </a:p>
          <a:p>
            <a:r>
              <a:rPr lang="en-US" dirty="0" smtClean="0"/>
              <a:t>Available Forms</a:t>
            </a:r>
          </a:p>
          <a:p>
            <a:pPr lvl="1"/>
            <a:r>
              <a:rPr lang="en-US" dirty="0" smtClean="0"/>
              <a:t>Book (available where books are sold)</a:t>
            </a:r>
          </a:p>
          <a:p>
            <a:pPr lvl="1"/>
            <a:r>
              <a:rPr lang="en-US" dirty="0" smtClean="0"/>
              <a:t>Corporate Licenses available for deployment to your intranet.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160369" cy="4114800"/>
          </a:xfrm>
        </p:spPr>
      </p:pic>
    </p:spTree>
    <p:extLst>
      <p:ext uri="{BB962C8B-B14F-4D97-AF65-F5344CB8AC3E}">
        <p14:creationId xmlns="" xmlns:p14="http://schemas.microsoft.com/office/powerpoint/2010/main" val="2232916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Adoption the Goal?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Adoption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 to achieve – Simply force everyone’s home page to SharePoint.</a:t>
            </a:r>
          </a:p>
          <a:p>
            <a:r>
              <a:rPr lang="en-US" dirty="0" smtClean="0"/>
              <a:t>Passive (Usage)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Difficult to achieve – You can’t force creation</a:t>
            </a:r>
          </a:p>
          <a:p>
            <a:r>
              <a:rPr lang="en-US" dirty="0" smtClean="0"/>
              <a:t>Active (Creation)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20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Engagement?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Engagement (noun) – the act of engaging or the state of being engaged. </a:t>
            </a:r>
          </a:p>
          <a:p>
            <a:pPr lvl="1"/>
            <a:r>
              <a:rPr lang="en-US" dirty="0" smtClean="0"/>
              <a:t>Dictionary.com</a:t>
            </a:r>
          </a:p>
          <a:p>
            <a:r>
              <a:rPr lang="en-US" dirty="0" smtClean="0"/>
              <a:t>Engaged – busy or [fully] occupied; involved </a:t>
            </a:r>
          </a:p>
          <a:p>
            <a:pPr lvl="1"/>
            <a:r>
              <a:rPr lang="en-US" dirty="0" smtClean="0"/>
              <a:t>Dictionary.com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="" xmlns:p14="http://schemas.microsoft.com/office/powerpoint/2010/main" val="23275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Adoption is initially easier to create than engagement – because it’s easier to teach</a:t>
            </a:r>
          </a:p>
          <a:p>
            <a:r>
              <a:rPr lang="en-US" dirty="0" smtClean="0"/>
              <a:t>Adoption is the effect.  Engagement is the cause.  You can drive adoption (mimic the effect) but sustaining it takes more and more energy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Once solutions are created users will come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017308" cy="4525963"/>
          </a:xfrm>
        </p:spPr>
      </p:pic>
    </p:spTree>
    <p:extLst>
      <p:ext uri="{BB962C8B-B14F-4D97-AF65-F5344CB8AC3E}">
        <p14:creationId xmlns="" xmlns:p14="http://schemas.microsoft.com/office/powerpoint/2010/main" val="1958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Change Management</a:t>
            </a:r>
            <a:endParaRPr lang="en-US" cap="sm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“All things change – just not always the way we want.”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- A democrat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6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Models of Change</a:t>
            </a:r>
          </a:p>
          <a:p>
            <a:pPr lvl="1"/>
            <a:r>
              <a:rPr lang="en-US" dirty="0" smtClean="0"/>
              <a:t>Stages of Change</a:t>
            </a:r>
          </a:p>
          <a:p>
            <a:pPr lvl="1"/>
            <a:r>
              <a:rPr lang="en-US" dirty="0" smtClean="0"/>
              <a:t>Kurt </a:t>
            </a:r>
            <a:r>
              <a:rPr lang="en-US" dirty="0" err="1" smtClean="0"/>
              <a:t>Lewin</a:t>
            </a:r>
            <a:r>
              <a:rPr lang="en-US" dirty="0" smtClean="0"/>
              <a:t> (Freezing)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Kotter’s</a:t>
            </a:r>
            <a:r>
              <a:rPr lang="en-US" dirty="0" smtClean="0"/>
              <a:t> 8 steps</a:t>
            </a:r>
          </a:p>
          <a:p>
            <a:r>
              <a:rPr lang="en-US" dirty="0" smtClean="0"/>
              <a:t>Understanding Motivation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54" y="1600200"/>
            <a:ext cx="3048000" cy="4572000"/>
          </a:xfrm>
        </p:spPr>
      </p:pic>
    </p:spTree>
    <p:extLst>
      <p:ext uri="{BB962C8B-B14F-4D97-AF65-F5344CB8AC3E}">
        <p14:creationId xmlns="" xmlns:p14="http://schemas.microsoft.com/office/powerpoint/2010/main" val="2239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Lewin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Change as a Process</a:t>
            </a:r>
          </a:p>
          <a:p>
            <a:pPr lvl="1"/>
            <a:r>
              <a:rPr lang="en-US" dirty="0" smtClean="0"/>
              <a:t>Unfreezing</a:t>
            </a:r>
          </a:p>
          <a:p>
            <a:pPr lvl="1"/>
            <a:r>
              <a:rPr lang="en-US" dirty="0" smtClean="0"/>
              <a:t>Change and Transition</a:t>
            </a:r>
          </a:p>
          <a:p>
            <a:pPr lvl="1"/>
            <a:r>
              <a:rPr lang="en-US" dirty="0" smtClean="0"/>
              <a:t>Freezing</a:t>
            </a:r>
          </a:p>
          <a:p>
            <a:r>
              <a:rPr lang="en-US" dirty="0" smtClean="0"/>
              <a:t>Behavior is a function of person and environment</a:t>
            </a:r>
          </a:p>
          <a:p>
            <a:pPr lvl="1"/>
            <a:r>
              <a:rPr lang="en-US" dirty="0" smtClean="0"/>
              <a:t>B = f(P, 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5516"/>
            <a:ext cx="3047999" cy="4572000"/>
          </a:xfrm>
        </p:spPr>
      </p:pic>
    </p:spTree>
    <p:extLst>
      <p:ext uri="{BB962C8B-B14F-4D97-AF65-F5344CB8AC3E}">
        <p14:creationId xmlns="" xmlns:p14="http://schemas.microsoft.com/office/powerpoint/2010/main" val="1304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amburgerHeave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961</Words>
  <Application>Microsoft Office PowerPoint</Application>
  <PresentationFormat>On-screen Show (4:3)</PresentationFormat>
  <Paragraphs>210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Creating SharePoint Adoption and Engagement</vt:lpstr>
      <vt:lpstr>Who am I?</vt:lpstr>
      <vt:lpstr>The SharePoint Shepherd’s Guide for End Users: 2010</vt:lpstr>
      <vt:lpstr>Is Adoption the Goal?</vt:lpstr>
      <vt:lpstr>What is Engagement?</vt:lpstr>
      <vt:lpstr>Cause and Effect</vt:lpstr>
      <vt:lpstr>Change Management</vt:lpstr>
      <vt:lpstr>Creating Change</vt:lpstr>
      <vt:lpstr>Kurt Lewin</vt:lpstr>
      <vt:lpstr>John Kotter’s 8 Steps</vt:lpstr>
      <vt:lpstr>Motivation</vt:lpstr>
      <vt:lpstr>Motivation 3.0</vt:lpstr>
      <vt:lpstr>Autonomy</vt:lpstr>
      <vt:lpstr>Mastery</vt:lpstr>
      <vt:lpstr>Higher Purpose</vt:lpstr>
      <vt:lpstr>Understanding Trust</vt:lpstr>
      <vt:lpstr>Defining Trust</vt:lpstr>
      <vt:lpstr>Components of Trust</vt:lpstr>
      <vt:lpstr>Betrayal</vt:lpstr>
      <vt:lpstr>The Psychology of Adoption and Engagement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Bogue</dc:creator>
  <cp:lastModifiedBy>rhalischuk</cp:lastModifiedBy>
  <cp:revision>98</cp:revision>
  <cp:lastPrinted>2010-10-18T14:09:13Z</cp:lastPrinted>
  <dcterms:created xsi:type="dcterms:W3CDTF">2010-10-11T19:05:42Z</dcterms:created>
  <dcterms:modified xsi:type="dcterms:W3CDTF">2011-09-29T23:22:39Z</dcterms:modified>
</cp:coreProperties>
</file>