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4"/>
  </p:sldMasterIdLst>
  <p:notesMasterIdLst>
    <p:notesMasterId r:id="rId12"/>
  </p:notesMasterIdLst>
  <p:sldIdLst>
    <p:sldId id="259" r:id="rId5"/>
    <p:sldId id="270" r:id="rId6"/>
    <p:sldId id="261" r:id="rId7"/>
    <p:sldId id="264" r:id="rId8"/>
    <p:sldId id="266" r:id="rId9"/>
    <p:sldId id="269" r:id="rId10"/>
    <p:sldId id="267" r:id="rId11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oug.less" initials="dl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3F62"/>
    <a:srgbClr val="7AC142"/>
    <a:srgbClr val="005984"/>
    <a:srgbClr val="00A4E3"/>
    <a:srgbClr val="6EBB1F"/>
    <a:srgbClr val="01415B"/>
    <a:srgbClr val="3F3F3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280" autoAdjust="0"/>
    <p:restoredTop sz="82621" autoAdjust="0"/>
  </p:normalViewPr>
  <p:slideViewPr>
    <p:cSldViewPr>
      <p:cViewPr>
        <p:scale>
          <a:sx n="80" d="100"/>
          <a:sy n="80" d="100"/>
        </p:scale>
        <p:origin x="-882" y="-6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fld id="{7459A10A-66C3-4060-89FC-544A9E11A29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 descr="greenhouse_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5943600"/>
            <a:ext cx="182880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10" descr="PowePoint_cover_C"/>
          <p:cNvPicPr>
            <a:picLocks noChangeAspect="1" noChangeArrowheads="1"/>
          </p:cNvPicPr>
          <p:nvPr userDrawn="1"/>
        </p:nvPicPr>
        <p:blipFill>
          <a:blip r:embed="rId3" cstate="print"/>
          <a:srcRect r="613"/>
          <a:stretch>
            <a:fillRect/>
          </a:stretch>
        </p:blipFill>
        <p:spPr bwMode="auto">
          <a:xfrm>
            <a:off x="0" y="2224088"/>
            <a:ext cx="9144000" cy="2195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1"/>
            <a:ext cx="8229600" cy="426719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592762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59276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67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2672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2672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6925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6925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594349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42260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6524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6" descr="PowePoint_cover_C2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5943600"/>
            <a:ext cx="9144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 userDrawn="1"/>
        </p:nvSpPr>
        <p:spPr>
          <a:xfrm>
            <a:off x="8305800" y="6172200"/>
            <a:ext cx="457200" cy="301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94F7E7C-80A7-4C96-9195-CD9DEA23EFB5}" type="slidenum">
              <a:rPr lang="en-US" sz="800" smtClean="0">
                <a:solidFill>
                  <a:schemeClr val="bg1"/>
                </a:solidFill>
              </a:rPr>
              <a:pPr algn="ctr"/>
              <a:t>‹#›</a:t>
            </a:fld>
            <a:endParaRPr lang="en-US" sz="800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pitchFamily="-112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pitchFamily="-112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pitchFamily="-112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pitchFamily="-112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pitchFamily="-112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pitchFamily="-112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pitchFamily="-112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pitchFamily="-112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>
          <a:xfrm>
            <a:off x="1066800" y="990600"/>
            <a:ext cx="6934200" cy="1295400"/>
          </a:xfrm>
        </p:spPr>
        <p:txBody>
          <a:bodyPr/>
          <a:lstStyle/>
          <a:p>
            <a:r>
              <a:rPr lang="en-US" sz="2400" dirty="0" smtClean="0"/>
              <a:t>Secrets to Success: Inside the Charter Online Information Network (COIN) </a:t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000" dirty="0" smtClean="0"/>
              <a:t>Dan </a:t>
            </a:r>
            <a:r>
              <a:rPr lang="en-US" sz="2000" dirty="0" smtClean="0"/>
              <a:t>Vasey</a:t>
            </a:r>
            <a:r>
              <a:rPr lang="en-US" sz="2000" dirty="0" smtClean="0"/>
              <a:t>, Director </a:t>
            </a:r>
            <a:br>
              <a:rPr lang="en-US" sz="2000" dirty="0" smtClean="0"/>
            </a:br>
            <a:r>
              <a:rPr lang="en-US" sz="2000" dirty="0" smtClean="0"/>
              <a:t>Records </a:t>
            </a:r>
            <a:r>
              <a:rPr lang="en-US" sz="2000" dirty="0" smtClean="0"/>
              <a:t>&amp; Information </a:t>
            </a:r>
            <a:r>
              <a:rPr lang="en-US" sz="2000" dirty="0" smtClean="0"/>
              <a:t>Management</a:t>
            </a:r>
            <a:br>
              <a:rPr lang="en-US" sz="2000" dirty="0" smtClean="0"/>
            </a:br>
            <a:r>
              <a:rPr lang="en-US" sz="2000" dirty="0" smtClean="0"/>
              <a:t>Charter </a:t>
            </a:r>
            <a:r>
              <a:rPr lang="en-US" sz="2000" dirty="0" smtClean="0"/>
              <a:t>Communications</a:t>
            </a:r>
          </a:p>
        </p:txBody>
      </p:sp>
      <p:pic>
        <p:nvPicPr>
          <p:cNvPr id="5" name="Picture 3" descr="C:\Users\dvasey\AppData\Local\Temp\wze170\COIN\CH-311 COIN 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4200" y="4648200"/>
            <a:ext cx="5488476" cy="850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>
          <a:xfrm>
            <a:off x="533400" y="762000"/>
            <a:ext cx="8305800" cy="762000"/>
          </a:xfrm>
        </p:spPr>
        <p:txBody>
          <a:bodyPr/>
          <a:lstStyle/>
          <a:p>
            <a:r>
              <a:rPr lang="en-US" sz="2400" dirty="0" smtClean="0"/>
              <a:t>How </a:t>
            </a:r>
            <a:r>
              <a:rPr lang="en-US" sz="2400" dirty="0" smtClean="0"/>
              <a:t>Do </a:t>
            </a:r>
            <a:r>
              <a:rPr lang="en-US" sz="2400" dirty="0" smtClean="0"/>
              <a:t>Y</a:t>
            </a:r>
            <a:r>
              <a:rPr lang="en-US" sz="2400" dirty="0" smtClean="0"/>
              <a:t>ou </a:t>
            </a:r>
            <a:r>
              <a:rPr lang="en-US" sz="2400" dirty="0" smtClean="0"/>
              <a:t>D</a:t>
            </a:r>
            <a:r>
              <a:rPr lang="en-US" sz="2400" dirty="0" smtClean="0"/>
              <a:t>evelop </a:t>
            </a:r>
            <a:r>
              <a:rPr lang="en-US" sz="2400" dirty="0" smtClean="0"/>
              <a:t>a </a:t>
            </a:r>
            <a:r>
              <a:rPr lang="en-US" sz="2400" dirty="0" smtClean="0"/>
              <a:t>S</a:t>
            </a:r>
            <a:r>
              <a:rPr lang="en-US" sz="2400" dirty="0" smtClean="0"/>
              <a:t>olution </a:t>
            </a:r>
            <a:r>
              <a:rPr lang="en-US" sz="2400" dirty="0" smtClean="0"/>
              <a:t>T</a:t>
            </a:r>
            <a:r>
              <a:rPr lang="en-US" sz="2400" dirty="0" smtClean="0"/>
              <a:t>hat </a:t>
            </a:r>
            <a:r>
              <a:rPr lang="en-US" sz="2400" dirty="0" smtClean="0"/>
              <a:t>U</a:t>
            </a:r>
            <a:r>
              <a:rPr lang="en-US" sz="2400" dirty="0" smtClean="0"/>
              <a:t>sers </a:t>
            </a:r>
            <a:r>
              <a:rPr lang="en-US" sz="2400" dirty="0" smtClean="0"/>
              <a:t>W</a:t>
            </a:r>
            <a:r>
              <a:rPr lang="en-US" sz="2400" dirty="0" smtClean="0"/>
              <a:t>ill </a:t>
            </a:r>
            <a:r>
              <a:rPr lang="en-US" sz="2400" dirty="0" smtClean="0"/>
              <a:t>A</a:t>
            </a:r>
            <a:r>
              <a:rPr lang="en-US" sz="2400" dirty="0" smtClean="0"/>
              <a:t>dopt</a:t>
            </a:r>
            <a:r>
              <a:rPr lang="en-US" sz="2400" dirty="0" smtClean="0"/>
              <a:t>?</a:t>
            </a:r>
          </a:p>
        </p:txBody>
      </p:sp>
      <p:sp>
        <p:nvSpPr>
          <p:cNvPr id="2051" name="Content Placeholder 3"/>
          <p:cNvSpPr>
            <a:spLocks noGrp="1"/>
          </p:cNvSpPr>
          <p:nvPr>
            <p:ph idx="1"/>
          </p:nvPr>
        </p:nvSpPr>
        <p:spPr>
          <a:xfrm>
            <a:off x="685800" y="2514600"/>
            <a:ext cx="6477000" cy="228600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Know what you have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Develop a strategy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Select the right tools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Integrate technology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Drive </a:t>
            </a:r>
            <a:r>
              <a:rPr lang="en-US" sz="2000" dirty="0" smtClean="0"/>
              <a:t>end-user adoption</a:t>
            </a:r>
            <a:endParaRPr lang="en-US" sz="2000" dirty="0" smtClean="0"/>
          </a:p>
          <a:p>
            <a:endParaRPr lang="en-US" sz="2000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5800" y="1752600"/>
            <a:ext cx="7772400" cy="6096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Five key steps: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6172200" cy="715962"/>
          </a:xfrm>
        </p:spPr>
        <p:txBody>
          <a:bodyPr/>
          <a:lstStyle/>
          <a:p>
            <a:r>
              <a:rPr lang="en-US" sz="2400" dirty="0" smtClean="0"/>
              <a:t>Step </a:t>
            </a:r>
            <a:r>
              <a:rPr lang="en-US" sz="2400" dirty="0" smtClean="0"/>
              <a:t>1 – </a:t>
            </a:r>
            <a:r>
              <a:rPr lang="en-US" sz="2400" dirty="0" smtClean="0"/>
              <a:t>Know </a:t>
            </a:r>
            <a:r>
              <a:rPr lang="en-US" sz="2400" dirty="0" smtClean="0"/>
              <a:t>W</a:t>
            </a:r>
            <a:r>
              <a:rPr lang="en-US" sz="2400" dirty="0" smtClean="0"/>
              <a:t>hat </a:t>
            </a:r>
            <a:r>
              <a:rPr lang="en-US" sz="2400" dirty="0" smtClean="0"/>
              <a:t>Y</a:t>
            </a:r>
            <a:r>
              <a:rPr lang="en-US" sz="2400" dirty="0" smtClean="0"/>
              <a:t>ou </a:t>
            </a:r>
            <a:r>
              <a:rPr lang="en-US" sz="2400" dirty="0" smtClean="0"/>
              <a:t>H</a:t>
            </a:r>
            <a:r>
              <a:rPr lang="en-US" sz="2400" dirty="0" smtClean="0"/>
              <a:t>ave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9362" y="1523998"/>
            <a:ext cx="8060249" cy="3962401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en-US" sz="2000" dirty="0" smtClean="0"/>
              <a:t>It’s important to have a common understanding of what data you have in the organization </a:t>
            </a:r>
          </a:p>
          <a:p>
            <a:pPr marL="0" indent="0">
              <a:buFont typeface="Arial" charset="0"/>
              <a:buNone/>
            </a:pPr>
            <a:endParaRPr lang="en-US" sz="2000" dirty="0" smtClean="0"/>
          </a:p>
          <a:p>
            <a:pPr marL="0" indent="0">
              <a:buFont typeface="Arial" charset="0"/>
              <a:buNone/>
            </a:pPr>
            <a:r>
              <a:rPr lang="en-US" sz="2000" dirty="0" smtClean="0"/>
              <a:t>Take an inventory of:</a:t>
            </a:r>
          </a:p>
          <a:p>
            <a:pPr marL="515938" indent="-301625"/>
            <a:r>
              <a:rPr lang="en-US" sz="2000" dirty="0" smtClean="0"/>
              <a:t>The type of information you have</a:t>
            </a:r>
          </a:p>
          <a:p>
            <a:pPr marL="515938" indent="-301625"/>
            <a:r>
              <a:rPr lang="en-US" sz="2000" dirty="0" smtClean="0"/>
              <a:t>Where information is stored</a:t>
            </a:r>
          </a:p>
          <a:p>
            <a:pPr marL="515938" indent="-301625"/>
            <a:r>
              <a:rPr lang="en-US" sz="2000" dirty="0" smtClean="0"/>
              <a:t>Who owns the information</a:t>
            </a:r>
          </a:p>
          <a:p>
            <a:pPr marL="515938" indent="-301625"/>
            <a:r>
              <a:rPr lang="en-US" sz="2000" dirty="0" smtClean="0"/>
              <a:t>The taxonomy and tools </a:t>
            </a:r>
            <a:r>
              <a:rPr lang="en-US" sz="2000" dirty="0" smtClean="0"/>
              <a:t>are used </a:t>
            </a:r>
            <a:r>
              <a:rPr lang="en-US" sz="2000" dirty="0" smtClean="0"/>
              <a:t>to manage it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655638"/>
            <a:ext cx="7772400" cy="487362"/>
          </a:xfrm>
        </p:spPr>
        <p:txBody>
          <a:bodyPr/>
          <a:lstStyle/>
          <a:p>
            <a:r>
              <a:rPr lang="en-US" sz="2400" dirty="0" smtClean="0"/>
              <a:t>Step </a:t>
            </a:r>
            <a:r>
              <a:rPr lang="en-US" sz="2400" dirty="0" smtClean="0"/>
              <a:t>2 – </a:t>
            </a:r>
            <a:r>
              <a:rPr lang="en-US" sz="2400" dirty="0" smtClean="0"/>
              <a:t>Build </a:t>
            </a:r>
            <a:r>
              <a:rPr lang="en-US" sz="2400" dirty="0" smtClean="0"/>
              <a:t>a </a:t>
            </a:r>
            <a:r>
              <a:rPr lang="en-US" sz="2400" dirty="0" smtClean="0"/>
              <a:t>Strategy</a:t>
            </a:r>
            <a:endParaRPr lang="en-US" sz="2400" dirty="0" smtClean="0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569362" y="1524000"/>
            <a:ext cx="8060249" cy="4038600"/>
          </a:xfrm>
        </p:spPr>
        <p:txBody>
          <a:bodyPr/>
          <a:lstStyle/>
          <a:p>
            <a:pPr marL="290513" indent="-290513"/>
            <a:r>
              <a:rPr lang="en-US" sz="2000" dirty="0" smtClean="0"/>
              <a:t>Define the vision and objectives</a:t>
            </a:r>
          </a:p>
          <a:p>
            <a:pPr marL="690563" lvl="1" indent="-290513"/>
            <a:r>
              <a:rPr lang="en-US" sz="1600" dirty="0" smtClean="0"/>
              <a:t>Charter’s strategy was to:</a:t>
            </a:r>
          </a:p>
          <a:p>
            <a:pPr marL="862013" lvl="1" indent="-290513">
              <a:spcBef>
                <a:spcPts val="600"/>
              </a:spcBef>
              <a:buClr>
                <a:schemeClr val="tx1"/>
              </a:buClr>
              <a:tabLst>
                <a:tab pos="1389063" algn="l"/>
              </a:tabLst>
              <a:defRPr/>
            </a:pPr>
            <a:r>
              <a:rPr lang="en-US" sz="1600" dirty="0" smtClean="0"/>
              <a:t>Provide tools that deliver seamless, transparent functionality supporting employee compliance with RIM policies and procedures as daily tasks are performed</a:t>
            </a:r>
          </a:p>
          <a:p>
            <a:pPr marL="862013" lvl="1" indent="-290513">
              <a:spcBef>
                <a:spcPts val="600"/>
              </a:spcBef>
              <a:buClr>
                <a:schemeClr val="tx1"/>
              </a:buClr>
              <a:tabLst>
                <a:tab pos="1389063" algn="l"/>
              </a:tabLst>
              <a:defRPr/>
            </a:pPr>
            <a:r>
              <a:rPr lang="en-US" sz="1600" dirty="0" smtClean="0"/>
              <a:t>Minimize risk to the company through more effective information management </a:t>
            </a:r>
          </a:p>
          <a:p>
            <a:pPr marL="290513" indent="-290513"/>
            <a:r>
              <a:rPr lang="en-US" sz="2000" dirty="0" smtClean="0"/>
              <a:t>Select tools</a:t>
            </a:r>
          </a:p>
          <a:p>
            <a:pPr marL="690563" lvl="1" indent="-290513"/>
            <a:r>
              <a:rPr lang="en-US" sz="1600" dirty="0" smtClean="0"/>
              <a:t>Focus on usability</a:t>
            </a:r>
          </a:p>
          <a:p>
            <a:pPr marL="690563" lvl="1" indent="-290513"/>
            <a:r>
              <a:rPr lang="en-US" sz="1600" dirty="0" smtClean="0"/>
              <a:t>Leverage existing tools when possible</a:t>
            </a:r>
          </a:p>
          <a:p>
            <a:pPr marL="690563" lvl="1" indent="-290513"/>
            <a:r>
              <a:rPr lang="en-US" sz="1600" dirty="0" smtClean="0"/>
              <a:t>Look for tools that are intuitive</a:t>
            </a:r>
          </a:p>
          <a:p>
            <a:pPr marL="290513" indent="-290513"/>
            <a:r>
              <a:rPr lang="en-US" sz="2000" dirty="0" smtClean="0"/>
              <a:t>Acknowledge and understand the on impact users</a:t>
            </a:r>
          </a:p>
          <a:p>
            <a:pPr marL="690563" lvl="1" indent="-290513"/>
            <a:r>
              <a:rPr lang="en-US" sz="1600" dirty="0" smtClean="0"/>
              <a:t>Plan to communicate often and in different forms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534400" cy="639762"/>
          </a:xfrm>
        </p:spPr>
        <p:txBody>
          <a:bodyPr/>
          <a:lstStyle/>
          <a:p>
            <a:r>
              <a:rPr lang="en-US" sz="2400" dirty="0" smtClean="0"/>
              <a:t>Step 3 – Select the </a:t>
            </a:r>
            <a:r>
              <a:rPr lang="en-US" sz="2400" dirty="0" smtClean="0"/>
              <a:t>R</a:t>
            </a:r>
            <a:r>
              <a:rPr lang="en-US" sz="2400" dirty="0" smtClean="0"/>
              <a:t>ight </a:t>
            </a:r>
            <a:r>
              <a:rPr lang="en-US" sz="2400" dirty="0" smtClean="0"/>
              <a:t>T</a:t>
            </a:r>
            <a:r>
              <a:rPr lang="en-US" sz="2400" dirty="0" smtClean="0"/>
              <a:t>ools </a:t>
            </a:r>
            <a:r>
              <a:rPr lang="en-US" sz="2400" dirty="0" smtClean="0"/>
              <a:t>to </a:t>
            </a:r>
            <a:r>
              <a:rPr lang="en-US" sz="2400" dirty="0" smtClean="0"/>
              <a:t>Support </a:t>
            </a:r>
            <a:r>
              <a:rPr lang="en-US" sz="2400" dirty="0" smtClean="0"/>
              <a:t>Y</a:t>
            </a:r>
            <a:r>
              <a:rPr lang="en-US" sz="2400" dirty="0" smtClean="0"/>
              <a:t>our </a:t>
            </a:r>
            <a:r>
              <a:rPr lang="en-US" sz="2400" dirty="0" smtClean="0"/>
              <a:t>P</a:t>
            </a:r>
            <a:r>
              <a:rPr lang="en-US" sz="2400" dirty="0" smtClean="0"/>
              <a:t>rogram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9362" y="1523999"/>
            <a:ext cx="8060249" cy="3581401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None/>
              <a:tabLst>
                <a:tab pos="1389063" algn="l"/>
              </a:tabLst>
              <a:defRPr/>
            </a:pPr>
            <a:r>
              <a:rPr lang="en-US" sz="1800" b="1" dirty="0" smtClean="0">
                <a:solidFill>
                  <a:srgbClr val="FF0000"/>
                </a:solidFill>
              </a:rPr>
              <a:t>Finding the right tool(s) to support your program is essential. </a:t>
            </a:r>
            <a:r>
              <a:rPr lang="en-US" sz="1600" b="1" dirty="0" smtClean="0"/>
              <a:t/>
            </a:r>
            <a:br>
              <a:rPr lang="en-US" sz="1600" b="1" dirty="0" smtClean="0"/>
            </a:br>
            <a:endParaRPr lang="en-US" sz="1600" b="1" dirty="0" smtClean="0"/>
          </a:p>
          <a:p>
            <a:pPr marL="0" indent="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None/>
              <a:tabLst>
                <a:tab pos="1389063" algn="l"/>
              </a:tabLst>
              <a:defRPr/>
            </a:pPr>
            <a:r>
              <a:rPr lang="en-US" sz="1600" b="1" dirty="0" smtClean="0"/>
              <a:t>At Charter, our goal was to  identify a tool set that allows for:</a:t>
            </a:r>
          </a:p>
          <a:p>
            <a:pPr marL="517525" indent="-2921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tabLst>
                <a:tab pos="1389063" algn="l"/>
              </a:tabLst>
              <a:defRPr/>
            </a:pPr>
            <a:r>
              <a:rPr lang="en-US" sz="1600" dirty="0" smtClean="0"/>
              <a:t>Tighter controls over unstructured information within the organization </a:t>
            </a:r>
          </a:p>
          <a:p>
            <a:pPr marL="517525" indent="-2921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tabLst>
                <a:tab pos="1389063" algn="l"/>
              </a:tabLst>
              <a:defRPr/>
            </a:pPr>
            <a:r>
              <a:rPr lang="en-US" sz="1600" dirty="0" smtClean="0"/>
              <a:t>More efficient access to information (to support decision making)</a:t>
            </a:r>
          </a:p>
          <a:p>
            <a:pPr marL="517525" indent="-2921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tabLst>
                <a:tab pos="1389063" algn="l"/>
              </a:tabLst>
              <a:defRPr/>
            </a:pPr>
            <a:r>
              <a:rPr lang="en-US" sz="1600" dirty="0" smtClean="0"/>
              <a:t>Greater lifecycle management of information</a:t>
            </a:r>
          </a:p>
          <a:p>
            <a:pPr marL="517525" indent="-2921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tabLst>
                <a:tab pos="1389063" algn="l"/>
              </a:tabLst>
              <a:defRPr/>
            </a:pPr>
            <a:r>
              <a:rPr lang="en-US" sz="1600" dirty="0" smtClean="0"/>
              <a:t>Reduction of the impact RIM policies have on end users by integrating policies into normal processes and current suite of desktop productivity tools</a:t>
            </a:r>
          </a:p>
          <a:p>
            <a:pPr marL="517525" indent="-292100">
              <a:spcBef>
                <a:spcPts val="0"/>
              </a:spcBef>
              <a:buClr>
                <a:schemeClr val="tx1"/>
              </a:buClr>
              <a:buSzPct val="100000"/>
              <a:tabLst>
                <a:tab pos="1389063" algn="l"/>
              </a:tabLst>
              <a:defRPr/>
            </a:pPr>
            <a:r>
              <a:rPr lang="en-US" sz="1600" dirty="0" smtClean="0"/>
              <a:t>Improved institutional knowledge </a:t>
            </a:r>
            <a:br>
              <a:rPr lang="en-US" sz="1600" dirty="0" smtClean="0"/>
            </a:br>
            <a:r>
              <a:rPr lang="en-US" sz="1600" dirty="0" smtClean="0"/>
              <a:t/>
            </a:r>
            <a:br>
              <a:rPr lang="en-US" sz="1600" dirty="0" smtClean="0"/>
            </a:br>
            <a:endParaRPr lang="en-US" sz="1600" dirty="0" smtClean="0"/>
          </a:p>
          <a:p>
            <a:pPr marL="517525" indent="-517525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None/>
              <a:defRPr/>
            </a:pPr>
            <a:r>
              <a:rPr lang="en-US" sz="1600" b="1" dirty="0" smtClean="0"/>
              <a:t>The Scope of this Initiative is limited to: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93688" y="5029200"/>
            <a:ext cx="8488362" cy="78530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63500" sx="102000" sy="102000" algn="ctr" rotWithShape="0">
              <a:schemeClr val="accent5">
                <a:lumMod val="50000"/>
                <a:alpha val="40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517525" indent="-292100" fontAlgn="auto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 pitchFamily="34" charset="0"/>
              <a:buChar char="•"/>
              <a:defRPr/>
            </a:pPr>
            <a:endParaRPr lang="en-US" sz="1400" dirty="0" smtClean="0">
              <a:solidFill>
                <a:schemeClr val="tx1"/>
              </a:solidFill>
            </a:endParaRPr>
          </a:p>
          <a:p>
            <a:pPr marL="517525" indent="-292100" fontAlgn="auto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Wingdings" pitchFamily="2" charset="2"/>
              <a:buChar char="§"/>
              <a:defRPr/>
            </a:pPr>
            <a:r>
              <a:rPr lang="en-US" sz="1400" dirty="0" smtClean="0">
                <a:solidFill>
                  <a:schemeClr val="tx1"/>
                </a:solidFill>
              </a:rPr>
              <a:t>The </a:t>
            </a:r>
            <a:r>
              <a:rPr lang="en-US" sz="1400" dirty="0">
                <a:solidFill>
                  <a:schemeClr val="tx1"/>
                </a:solidFill>
              </a:rPr>
              <a:t>lifecycle management of unstructured Microsoft Office, Adobe PDF and email documents</a:t>
            </a:r>
          </a:p>
          <a:p>
            <a:pPr marL="517525" indent="-292100" fontAlgn="auto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Wingdings" pitchFamily="2" charset="2"/>
              <a:buChar char="§"/>
              <a:defRPr/>
            </a:pPr>
            <a:r>
              <a:rPr lang="en-US" sz="1400" dirty="0">
                <a:solidFill>
                  <a:schemeClr val="tx1"/>
                </a:solidFill>
              </a:rPr>
              <a:t>A tool to manage active and inactive paper records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7696200" cy="639762"/>
          </a:xfrm>
        </p:spPr>
        <p:txBody>
          <a:bodyPr/>
          <a:lstStyle/>
          <a:p>
            <a:r>
              <a:rPr lang="en-US" sz="2400" dirty="0" smtClean="0"/>
              <a:t>Step 4 – Integrate the Technology</a:t>
            </a:r>
          </a:p>
        </p:txBody>
      </p:sp>
      <p:pic>
        <p:nvPicPr>
          <p:cNvPr id="12291" name="Picture 3" descr="C:\Users\dvasey\AppData\Local\Temp\wze170\COIN\CH-311 COIN 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2438400"/>
            <a:ext cx="4426269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3" name="Picture 3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4800600"/>
            <a:ext cx="1600200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4" name="Picture 22"/>
          <p:cNvPicPr>
            <a:picLocks noChangeAspect="1" noChangeArrowheads="1"/>
          </p:cNvPicPr>
          <p:nvPr/>
        </p:nvPicPr>
        <p:blipFill>
          <a:blip r:embed="rId4" cstate="print"/>
          <a:srcRect t="28030" r="2525" b="26515"/>
          <a:stretch>
            <a:fillRect/>
          </a:stretch>
        </p:blipFill>
        <p:spPr bwMode="auto">
          <a:xfrm>
            <a:off x="5972314" y="4880388"/>
            <a:ext cx="192722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5" name="Picture 36" descr="Colligo-Networks.t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9600" y="3522680"/>
            <a:ext cx="1752600" cy="599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6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29000" y="4953000"/>
            <a:ext cx="2057400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7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19800" y="3429000"/>
            <a:ext cx="2276475" cy="808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6"/>
          <p:cNvSpPr txBox="1">
            <a:spLocks noChangeArrowheads="1"/>
          </p:cNvSpPr>
          <p:nvPr/>
        </p:nvSpPr>
        <p:spPr bwMode="auto">
          <a:xfrm>
            <a:off x="609600" y="1371600"/>
            <a:ext cx="777398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sz="1400" dirty="0">
                <a:latin typeface="+mn-lt"/>
                <a:cs typeface="+mn-cs"/>
              </a:rPr>
              <a:t>Our strategy </a:t>
            </a:r>
            <a:r>
              <a:rPr lang="en-US" sz="1400" dirty="0" smtClean="0">
                <a:latin typeface="+mn-lt"/>
                <a:cs typeface="+mn-cs"/>
              </a:rPr>
              <a:t>relies </a:t>
            </a:r>
            <a:r>
              <a:rPr lang="en-US" sz="1400" dirty="0">
                <a:latin typeface="+mn-lt"/>
                <a:cs typeface="+mn-cs"/>
              </a:rPr>
              <a:t>on </a:t>
            </a:r>
            <a:r>
              <a:rPr lang="en-US" sz="1400" dirty="0" smtClean="0">
                <a:latin typeface="+mn-lt"/>
                <a:cs typeface="+mn-cs"/>
              </a:rPr>
              <a:t>users </a:t>
            </a:r>
            <a:r>
              <a:rPr lang="en-US" sz="1400" dirty="0">
                <a:latin typeface="+mn-lt"/>
                <a:cs typeface="+mn-cs"/>
              </a:rPr>
              <a:t>feeling comfortable with the technology and allowing it to become imbedded into there daily work life.  To accomplish </a:t>
            </a:r>
            <a:r>
              <a:rPr lang="en-US" sz="1400" dirty="0" smtClean="0">
                <a:latin typeface="+mn-lt"/>
                <a:cs typeface="+mn-cs"/>
              </a:rPr>
              <a:t>this, </a:t>
            </a:r>
            <a:r>
              <a:rPr lang="en-US" sz="1400" dirty="0">
                <a:latin typeface="+mn-lt"/>
                <a:cs typeface="+mn-cs"/>
              </a:rPr>
              <a:t>we needed them to focus on one platform, not six different tools. We leveraged an existing internally branded SharePoint solution.</a:t>
            </a:r>
          </a:p>
        </p:txBody>
      </p:sp>
      <p:grpSp>
        <p:nvGrpSpPr>
          <p:cNvPr id="2" name="Group 10"/>
          <p:cNvGrpSpPr>
            <a:grpSpLocks noChangeAspect="1"/>
          </p:cNvGrpSpPr>
          <p:nvPr/>
        </p:nvGrpSpPr>
        <p:grpSpPr bwMode="black">
          <a:xfrm>
            <a:off x="2819400" y="3505200"/>
            <a:ext cx="2903895" cy="965111"/>
            <a:chOff x="1283" y="1651"/>
            <a:chExt cx="4091" cy="1020"/>
          </a:xfrm>
          <a:solidFill>
            <a:schemeClr val="tx1"/>
          </a:solidFill>
        </p:grpSpPr>
        <p:sp>
          <p:nvSpPr>
            <p:cNvPr id="12" name="Freeform 11"/>
            <p:cNvSpPr>
              <a:spLocks noEditPoints="1"/>
            </p:cNvSpPr>
            <p:nvPr/>
          </p:nvSpPr>
          <p:spPr bwMode="black">
            <a:xfrm>
              <a:off x="1283" y="2138"/>
              <a:ext cx="588" cy="533"/>
            </a:xfrm>
            <a:custGeom>
              <a:avLst/>
              <a:gdLst>
                <a:gd name="T0" fmla="*/ 231 w 249"/>
                <a:gd name="T1" fmla="*/ 4 h 226"/>
                <a:gd name="T2" fmla="*/ 191 w 249"/>
                <a:gd name="T3" fmla="*/ 17 h 226"/>
                <a:gd name="T4" fmla="*/ 186 w 249"/>
                <a:gd name="T5" fmla="*/ 17 h 226"/>
                <a:gd name="T6" fmla="*/ 179 w 249"/>
                <a:gd name="T7" fmla="*/ 22 h 226"/>
                <a:gd name="T8" fmla="*/ 142 w 249"/>
                <a:gd name="T9" fmla="*/ 36 h 226"/>
                <a:gd name="T10" fmla="*/ 136 w 249"/>
                <a:gd name="T11" fmla="*/ 40 h 226"/>
                <a:gd name="T12" fmla="*/ 125 w 249"/>
                <a:gd name="T13" fmla="*/ 99 h 226"/>
                <a:gd name="T14" fmla="*/ 136 w 249"/>
                <a:gd name="T15" fmla="*/ 39 h 226"/>
                <a:gd name="T16" fmla="*/ 92 w 249"/>
                <a:gd name="T17" fmla="*/ 105 h 226"/>
                <a:gd name="T18" fmla="*/ 87 w 249"/>
                <a:gd name="T19" fmla="*/ 63 h 226"/>
                <a:gd name="T20" fmla="*/ 78 w 249"/>
                <a:gd name="T21" fmla="*/ 68 h 226"/>
                <a:gd name="T22" fmla="*/ 73 w 249"/>
                <a:gd name="T23" fmla="*/ 86 h 226"/>
                <a:gd name="T24" fmla="*/ 16 w 249"/>
                <a:gd name="T25" fmla="*/ 132 h 226"/>
                <a:gd name="T26" fmla="*/ 54 w 249"/>
                <a:gd name="T27" fmla="*/ 83 h 226"/>
                <a:gd name="T28" fmla="*/ 33 w 249"/>
                <a:gd name="T29" fmla="*/ 95 h 226"/>
                <a:gd name="T30" fmla="*/ 33 w 249"/>
                <a:gd name="T31" fmla="*/ 185 h 226"/>
                <a:gd name="T32" fmla="*/ 194 w 249"/>
                <a:gd name="T33" fmla="*/ 226 h 226"/>
                <a:gd name="T34" fmla="*/ 200 w 249"/>
                <a:gd name="T35" fmla="*/ 223 h 226"/>
                <a:gd name="T36" fmla="*/ 241 w 249"/>
                <a:gd name="T37" fmla="*/ 1 h 226"/>
                <a:gd name="T38" fmla="*/ 235 w 249"/>
                <a:gd name="T39" fmla="*/ 49 h 226"/>
                <a:gd name="T40" fmla="*/ 187 w 249"/>
                <a:gd name="T41" fmla="*/ 22 h 226"/>
                <a:gd name="T42" fmla="*/ 166 w 249"/>
                <a:gd name="T43" fmla="*/ 93 h 226"/>
                <a:gd name="T44" fmla="*/ 137 w 249"/>
                <a:gd name="T45" fmla="*/ 150 h 226"/>
                <a:gd name="T46" fmla="*/ 98 w 249"/>
                <a:gd name="T47" fmla="*/ 117 h 226"/>
                <a:gd name="T48" fmla="*/ 16 w 249"/>
                <a:gd name="T49" fmla="*/ 136 h 226"/>
                <a:gd name="T50" fmla="*/ 43 w 249"/>
                <a:gd name="T51" fmla="*/ 177 h 226"/>
                <a:gd name="T52" fmla="*/ 46 w 249"/>
                <a:gd name="T53" fmla="*/ 180 h 226"/>
                <a:gd name="T54" fmla="*/ 102 w 249"/>
                <a:gd name="T55" fmla="*/ 136 h 226"/>
                <a:gd name="T56" fmla="*/ 48 w 249"/>
                <a:gd name="T57" fmla="*/ 181 h 226"/>
                <a:gd name="T58" fmla="*/ 103 w 249"/>
                <a:gd name="T59" fmla="*/ 206 h 226"/>
                <a:gd name="T60" fmla="*/ 52 w 249"/>
                <a:gd name="T61" fmla="*/ 184 h 226"/>
                <a:gd name="T62" fmla="*/ 103 w 249"/>
                <a:gd name="T63" fmla="*/ 206 h 226"/>
                <a:gd name="T64" fmla="*/ 196 w 249"/>
                <a:gd name="T65" fmla="*/ 223 h 226"/>
                <a:gd name="T66" fmla="*/ 211 w 249"/>
                <a:gd name="T67" fmla="*/ 180 h 226"/>
                <a:gd name="T68" fmla="*/ 111 w 249"/>
                <a:gd name="T69" fmla="*/ 208 h 226"/>
                <a:gd name="T70" fmla="*/ 107 w 249"/>
                <a:gd name="T71" fmla="*/ 207 h 226"/>
                <a:gd name="T72" fmla="*/ 212 w 249"/>
                <a:gd name="T73" fmla="*/ 178 h 226"/>
                <a:gd name="T74" fmla="*/ 229 w 249"/>
                <a:gd name="T75" fmla="*/ 122 h 226"/>
                <a:gd name="T76" fmla="*/ 147 w 249"/>
                <a:gd name="T77" fmla="*/ 155 h 226"/>
                <a:gd name="T78" fmla="*/ 229 w 249"/>
                <a:gd name="T79" fmla="*/ 122 h 226"/>
                <a:gd name="T80" fmla="*/ 151 w 249"/>
                <a:gd name="T81" fmla="*/ 145 h 226"/>
                <a:gd name="T82" fmla="*/ 231 w 249"/>
                <a:gd name="T83" fmla="*/ 112 h 226"/>
                <a:gd name="T84" fmla="*/ 231 w 249"/>
                <a:gd name="T85" fmla="*/ 109 h 226"/>
                <a:gd name="T86" fmla="*/ 236 w 249"/>
                <a:gd name="T87" fmla="*/ 53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49" h="226">
                  <a:moveTo>
                    <a:pt x="241" y="1"/>
                  </a:moveTo>
                  <a:cubicBezTo>
                    <a:pt x="240" y="0"/>
                    <a:pt x="233" y="4"/>
                    <a:pt x="231" y="4"/>
                  </a:cubicBezTo>
                  <a:cubicBezTo>
                    <a:pt x="234" y="18"/>
                    <a:pt x="235" y="32"/>
                    <a:pt x="235" y="46"/>
                  </a:cubicBezTo>
                  <a:cubicBezTo>
                    <a:pt x="222" y="39"/>
                    <a:pt x="198" y="23"/>
                    <a:pt x="191" y="17"/>
                  </a:cubicBezTo>
                  <a:cubicBezTo>
                    <a:pt x="187" y="19"/>
                    <a:pt x="187" y="19"/>
                    <a:pt x="187" y="19"/>
                  </a:cubicBezTo>
                  <a:cubicBezTo>
                    <a:pt x="187" y="19"/>
                    <a:pt x="187" y="18"/>
                    <a:pt x="186" y="17"/>
                  </a:cubicBezTo>
                  <a:cubicBezTo>
                    <a:pt x="180" y="20"/>
                    <a:pt x="180" y="20"/>
                    <a:pt x="180" y="20"/>
                  </a:cubicBezTo>
                  <a:cubicBezTo>
                    <a:pt x="178" y="21"/>
                    <a:pt x="178" y="19"/>
                    <a:pt x="179" y="22"/>
                  </a:cubicBezTo>
                  <a:cubicBezTo>
                    <a:pt x="181" y="40"/>
                    <a:pt x="177" y="59"/>
                    <a:pt x="171" y="78"/>
                  </a:cubicBezTo>
                  <a:cubicBezTo>
                    <a:pt x="158" y="67"/>
                    <a:pt x="146" y="51"/>
                    <a:pt x="142" y="36"/>
                  </a:cubicBezTo>
                  <a:cubicBezTo>
                    <a:pt x="141" y="37"/>
                    <a:pt x="139" y="38"/>
                    <a:pt x="138" y="38"/>
                  </a:cubicBezTo>
                  <a:cubicBezTo>
                    <a:pt x="136" y="39"/>
                    <a:pt x="135" y="38"/>
                    <a:pt x="136" y="40"/>
                  </a:cubicBezTo>
                  <a:cubicBezTo>
                    <a:pt x="142" y="60"/>
                    <a:pt x="157" y="76"/>
                    <a:pt x="167" y="84"/>
                  </a:cubicBezTo>
                  <a:cubicBezTo>
                    <a:pt x="155" y="89"/>
                    <a:pt x="141" y="94"/>
                    <a:pt x="125" y="99"/>
                  </a:cubicBezTo>
                  <a:cubicBezTo>
                    <a:pt x="119" y="101"/>
                    <a:pt x="112" y="104"/>
                    <a:pt x="104" y="106"/>
                  </a:cubicBezTo>
                  <a:cubicBezTo>
                    <a:pt x="111" y="95"/>
                    <a:pt x="129" y="60"/>
                    <a:pt x="136" y="39"/>
                  </a:cubicBezTo>
                  <a:cubicBezTo>
                    <a:pt x="126" y="43"/>
                    <a:pt x="126" y="43"/>
                    <a:pt x="126" y="43"/>
                  </a:cubicBezTo>
                  <a:cubicBezTo>
                    <a:pt x="116" y="68"/>
                    <a:pt x="99" y="94"/>
                    <a:pt x="92" y="105"/>
                  </a:cubicBezTo>
                  <a:cubicBezTo>
                    <a:pt x="92" y="106"/>
                    <a:pt x="91" y="106"/>
                    <a:pt x="91" y="107"/>
                  </a:cubicBezTo>
                  <a:cubicBezTo>
                    <a:pt x="84" y="94"/>
                    <a:pt x="82" y="79"/>
                    <a:pt x="87" y="63"/>
                  </a:cubicBezTo>
                  <a:cubicBezTo>
                    <a:pt x="87" y="64"/>
                    <a:pt x="87" y="64"/>
                    <a:pt x="87" y="64"/>
                  </a:cubicBezTo>
                  <a:cubicBezTo>
                    <a:pt x="88" y="61"/>
                    <a:pt x="78" y="68"/>
                    <a:pt x="78" y="68"/>
                  </a:cubicBezTo>
                  <a:cubicBezTo>
                    <a:pt x="75" y="69"/>
                    <a:pt x="75" y="71"/>
                    <a:pt x="74" y="74"/>
                  </a:cubicBezTo>
                  <a:cubicBezTo>
                    <a:pt x="74" y="78"/>
                    <a:pt x="73" y="82"/>
                    <a:pt x="73" y="86"/>
                  </a:cubicBezTo>
                  <a:cubicBezTo>
                    <a:pt x="73" y="95"/>
                    <a:pt x="77" y="104"/>
                    <a:pt x="82" y="113"/>
                  </a:cubicBezTo>
                  <a:cubicBezTo>
                    <a:pt x="62" y="119"/>
                    <a:pt x="38" y="126"/>
                    <a:pt x="16" y="132"/>
                  </a:cubicBezTo>
                  <a:cubicBezTo>
                    <a:pt x="16" y="131"/>
                    <a:pt x="16" y="131"/>
                    <a:pt x="16" y="130"/>
                  </a:cubicBezTo>
                  <a:cubicBezTo>
                    <a:pt x="19" y="114"/>
                    <a:pt x="36" y="94"/>
                    <a:pt x="54" y="8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33" y="95"/>
                    <a:pt x="33" y="95"/>
                    <a:pt x="33" y="95"/>
                  </a:cubicBezTo>
                  <a:cubicBezTo>
                    <a:pt x="21" y="105"/>
                    <a:pt x="8" y="121"/>
                    <a:pt x="5" y="135"/>
                  </a:cubicBezTo>
                  <a:cubicBezTo>
                    <a:pt x="0" y="156"/>
                    <a:pt x="16" y="173"/>
                    <a:pt x="33" y="185"/>
                  </a:cubicBezTo>
                  <a:cubicBezTo>
                    <a:pt x="52" y="198"/>
                    <a:pt x="71" y="205"/>
                    <a:pt x="94" y="212"/>
                  </a:cubicBezTo>
                  <a:cubicBezTo>
                    <a:pt x="119" y="219"/>
                    <a:pt x="169" y="225"/>
                    <a:pt x="194" y="226"/>
                  </a:cubicBezTo>
                  <a:cubicBezTo>
                    <a:pt x="196" y="226"/>
                    <a:pt x="199" y="225"/>
                    <a:pt x="199" y="225"/>
                  </a:cubicBezTo>
                  <a:cubicBezTo>
                    <a:pt x="199" y="225"/>
                    <a:pt x="200" y="223"/>
                    <a:pt x="200" y="223"/>
                  </a:cubicBezTo>
                  <a:cubicBezTo>
                    <a:pt x="202" y="219"/>
                    <a:pt x="232" y="164"/>
                    <a:pt x="240" y="117"/>
                  </a:cubicBezTo>
                  <a:cubicBezTo>
                    <a:pt x="245" y="85"/>
                    <a:pt x="249" y="42"/>
                    <a:pt x="241" y="1"/>
                  </a:cubicBezTo>
                  <a:close/>
                  <a:moveTo>
                    <a:pt x="187" y="22"/>
                  </a:moveTo>
                  <a:cubicBezTo>
                    <a:pt x="198" y="29"/>
                    <a:pt x="225" y="45"/>
                    <a:pt x="235" y="49"/>
                  </a:cubicBezTo>
                  <a:cubicBezTo>
                    <a:pt x="222" y="58"/>
                    <a:pt x="205" y="68"/>
                    <a:pt x="179" y="79"/>
                  </a:cubicBezTo>
                  <a:cubicBezTo>
                    <a:pt x="186" y="54"/>
                    <a:pt x="188" y="34"/>
                    <a:pt x="187" y="22"/>
                  </a:cubicBezTo>
                  <a:close/>
                  <a:moveTo>
                    <a:pt x="133" y="106"/>
                  </a:moveTo>
                  <a:cubicBezTo>
                    <a:pt x="144" y="102"/>
                    <a:pt x="155" y="98"/>
                    <a:pt x="166" y="93"/>
                  </a:cubicBezTo>
                  <a:cubicBezTo>
                    <a:pt x="158" y="113"/>
                    <a:pt x="148" y="133"/>
                    <a:pt x="137" y="150"/>
                  </a:cubicBezTo>
                  <a:cubicBezTo>
                    <a:pt x="137" y="150"/>
                    <a:pt x="137" y="150"/>
                    <a:pt x="137" y="150"/>
                  </a:cubicBezTo>
                  <a:cubicBezTo>
                    <a:pt x="132" y="147"/>
                    <a:pt x="127" y="144"/>
                    <a:pt x="123" y="141"/>
                  </a:cubicBezTo>
                  <a:cubicBezTo>
                    <a:pt x="113" y="134"/>
                    <a:pt x="104" y="126"/>
                    <a:pt x="98" y="117"/>
                  </a:cubicBezTo>
                  <a:cubicBezTo>
                    <a:pt x="109" y="114"/>
                    <a:pt x="121" y="110"/>
                    <a:pt x="133" y="106"/>
                  </a:cubicBezTo>
                  <a:close/>
                  <a:moveTo>
                    <a:pt x="16" y="136"/>
                  </a:moveTo>
                  <a:cubicBezTo>
                    <a:pt x="37" y="131"/>
                    <a:pt x="60" y="126"/>
                    <a:pt x="82" y="121"/>
                  </a:cubicBezTo>
                  <a:cubicBezTo>
                    <a:pt x="65" y="145"/>
                    <a:pt x="51" y="163"/>
                    <a:pt x="43" y="177"/>
                  </a:cubicBezTo>
                  <a:cubicBezTo>
                    <a:pt x="30" y="167"/>
                    <a:pt x="17" y="152"/>
                    <a:pt x="16" y="136"/>
                  </a:cubicBezTo>
                  <a:close/>
                  <a:moveTo>
                    <a:pt x="46" y="180"/>
                  </a:moveTo>
                  <a:cubicBezTo>
                    <a:pt x="59" y="160"/>
                    <a:pt x="75" y="142"/>
                    <a:pt x="90" y="124"/>
                  </a:cubicBezTo>
                  <a:cubicBezTo>
                    <a:pt x="93" y="128"/>
                    <a:pt x="97" y="133"/>
                    <a:pt x="102" y="136"/>
                  </a:cubicBezTo>
                  <a:cubicBezTo>
                    <a:pt x="109" y="143"/>
                    <a:pt x="118" y="149"/>
                    <a:pt x="126" y="154"/>
                  </a:cubicBezTo>
                  <a:cubicBezTo>
                    <a:pt x="101" y="163"/>
                    <a:pt x="74" y="173"/>
                    <a:pt x="48" y="181"/>
                  </a:cubicBezTo>
                  <a:cubicBezTo>
                    <a:pt x="48" y="181"/>
                    <a:pt x="47" y="180"/>
                    <a:pt x="46" y="180"/>
                  </a:cubicBezTo>
                  <a:close/>
                  <a:moveTo>
                    <a:pt x="103" y="206"/>
                  </a:moveTo>
                  <a:cubicBezTo>
                    <a:pt x="101" y="206"/>
                    <a:pt x="100" y="205"/>
                    <a:pt x="99" y="205"/>
                  </a:cubicBezTo>
                  <a:cubicBezTo>
                    <a:pt x="76" y="197"/>
                    <a:pt x="65" y="193"/>
                    <a:pt x="52" y="184"/>
                  </a:cubicBezTo>
                  <a:cubicBezTo>
                    <a:pt x="62" y="181"/>
                    <a:pt x="108" y="169"/>
                    <a:pt x="131" y="161"/>
                  </a:cubicBezTo>
                  <a:cubicBezTo>
                    <a:pt x="118" y="182"/>
                    <a:pt x="107" y="198"/>
                    <a:pt x="103" y="206"/>
                  </a:cubicBezTo>
                  <a:cubicBezTo>
                    <a:pt x="103" y="206"/>
                    <a:pt x="103" y="206"/>
                    <a:pt x="103" y="206"/>
                  </a:cubicBezTo>
                  <a:close/>
                  <a:moveTo>
                    <a:pt x="196" y="223"/>
                  </a:moveTo>
                  <a:cubicBezTo>
                    <a:pt x="178" y="220"/>
                    <a:pt x="142" y="215"/>
                    <a:pt x="117" y="210"/>
                  </a:cubicBezTo>
                  <a:cubicBezTo>
                    <a:pt x="151" y="202"/>
                    <a:pt x="173" y="198"/>
                    <a:pt x="211" y="180"/>
                  </a:cubicBezTo>
                  <a:cubicBezTo>
                    <a:pt x="205" y="199"/>
                    <a:pt x="199" y="215"/>
                    <a:pt x="196" y="223"/>
                  </a:cubicBezTo>
                  <a:close/>
                  <a:moveTo>
                    <a:pt x="111" y="208"/>
                  </a:moveTo>
                  <a:cubicBezTo>
                    <a:pt x="111" y="208"/>
                    <a:pt x="111" y="208"/>
                    <a:pt x="111" y="208"/>
                  </a:cubicBezTo>
                  <a:cubicBezTo>
                    <a:pt x="109" y="208"/>
                    <a:pt x="108" y="208"/>
                    <a:pt x="107" y="207"/>
                  </a:cubicBezTo>
                  <a:cubicBezTo>
                    <a:pt x="121" y="192"/>
                    <a:pt x="132" y="176"/>
                    <a:pt x="142" y="161"/>
                  </a:cubicBezTo>
                  <a:cubicBezTo>
                    <a:pt x="174" y="175"/>
                    <a:pt x="207" y="177"/>
                    <a:pt x="212" y="178"/>
                  </a:cubicBezTo>
                  <a:cubicBezTo>
                    <a:pt x="196" y="184"/>
                    <a:pt x="115" y="207"/>
                    <a:pt x="111" y="208"/>
                  </a:cubicBezTo>
                  <a:close/>
                  <a:moveTo>
                    <a:pt x="229" y="122"/>
                  </a:moveTo>
                  <a:cubicBezTo>
                    <a:pt x="226" y="135"/>
                    <a:pt x="219" y="156"/>
                    <a:pt x="213" y="175"/>
                  </a:cubicBezTo>
                  <a:cubicBezTo>
                    <a:pt x="191" y="172"/>
                    <a:pt x="168" y="165"/>
                    <a:pt x="147" y="155"/>
                  </a:cubicBezTo>
                  <a:cubicBezTo>
                    <a:pt x="170" y="146"/>
                    <a:pt x="217" y="124"/>
                    <a:pt x="230" y="115"/>
                  </a:cubicBezTo>
                  <a:cubicBezTo>
                    <a:pt x="230" y="118"/>
                    <a:pt x="229" y="120"/>
                    <a:pt x="229" y="122"/>
                  </a:cubicBezTo>
                  <a:close/>
                  <a:moveTo>
                    <a:pt x="231" y="112"/>
                  </a:moveTo>
                  <a:cubicBezTo>
                    <a:pt x="217" y="120"/>
                    <a:pt x="172" y="137"/>
                    <a:pt x="151" y="145"/>
                  </a:cubicBezTo>
                  <a:cubicBezTo>
                    <a:pt x="162" y="125"/>
                    <a:pt x="170" y="107"/>
                    <a:pt x="176" y="90"/>
                  </a:cubicBezTo>
                  <a:cubicBezTo>
                    <a:pt x="199" y="104"/>
                    <a:pt x="223" y="110"/>
                    <a:pt x="231" y="112"/>
                  </a:cubicBezTo>
                  <a:cubicBezTo>
                    <a:pt x="231" y="112"/>
                    <a:pt x="231" y="112"/>
                    <a:pt x="231" y="112"/>
                  </a:cubicBezTo>
                  <a:close/>
                  <a:moveTo>
                    <a:pt x="231" y="109"/>
                  </a:moveTo>
                  <a:cubicBezTo>
                    <a:pt x="213" y="104"/>
                    <a:pt x="196" y="96"/>
                    <a:pt x="181" y="86"/>
                  </a:cubicBezTo>
                  <a:cubicBezTo>
                    <a:pt x="213" y="70"/>
                    <a:pt x="233" y="55"/>
                    <a:pt x="236" y="53"/>
                  </a:cubicBezTo>
                  <a:cubicBezTo>
                    <a:pt x="236" y="74"/>
                    <a:pt x="234" y="93"/>
                    <a:pt x="231" y="10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12"/>
            <p:cNvSpPr>
              <a:spLocks noEditPoints="1"/>
            </p:cNvSpPr>
            <p:nvPr/>
          </p:nvSpPr>
          <p:spPr bwMode="black">
            <a:xfrm>
              <a:off x="1446" y="1651"/>
              <a:ext cx="314" cy="184"/>
            </a:xfrm>
            <a:custGeom>
              <a:avLst/>
              <a:gdLst>
                <a:gd name="T0" fmla="*/ 18 w 133"/>
                <a:gd name="T1" fmla="*/ 59 h 78"/>
                <a:gd name="T2" fmla="*/ 24 w 133"/>
                <a:gd name="T3" fmla="*/ 39 h 78"/>
                <a:gd name="T4" fmla="*/ 31 w 133"/>
                <a:gd name="T5" fmla="*/ 34 h 78"/>
                <a:gd name="T6" fmla="*/ 60 w 133"/>
                <a:gd name="T7" fmla="*/ 70 h 78"/>
                <a:gd name="T8" fmla="*/ 72 w 133"/>
                <a:gd name="T9" fmla="*/ 69 h 78"/>
                <a:gd name="T10" fmla="*/ 33 w 133"/>
                <a:gd name="T11" fmla="*/ 33 h 78"/>
                <a:gd name="T12" fmla="*/ 34 w 133"/>
                <a:gd name="T13" fmla="*/ 32 h 78"/>
                <a:gd name="T14" fmla="*/ 107 w 133"/>
                <a:gd name="T15" fmla="*/ 46 h 78"/>
                <a:gd name="T16" fmla="*/ 108 w 133"/>
                <a:gd name="T17" fmla="*/ 47 h 78"/>
                <a:gd name="T18" fmla="*/ 72 w 133"/>
                <a:gd name="T19" fmla="*/ 67 h 78"/>
                <a:gd name="T20" fmla="*/ 81 w 133"/>
                <a:gd name="T21" fmla="*/ 69 h 78"/>
                <a:gd name="T22" fmla="*/ 109 w 133"/>
                <a:gd name="T23" fmla="*/ 50 h 78"/>
                <a:gd name="T24" fmla="*/ 123 w 133"/>
                <a:gd name="T25" fmla="*/ 77 h 78"/>
                <a:gd name="T26" fmla="*/ 133 w 133"/>
                <a:gd name="T27" fmla="*/ 78 h 78"/>
                <a:gd name="T28" fmla="*/ 98 w 133"/>
                <a:gd name="T29" fmla="*/ 0 h 78"/>
                <a:gd name="T30" fmla="*/ 5 w 133"/>
                <a:gd name="T31" fmla="*/ 44 h 78"/>
                <a:gd name="T32" fmla="*/ 18 w 133"/>
                <a:gd name="T33" fmla="*/ 59 h 78"/>
                <a:gd name="T34" fmla="*/ 96 w 133"/>
                <a:gd name="T35" fmla="*/ 3 h 78"/>
                <a:gd name="T36" fmla="*/ 105 w 133"/>
                <a:gd name="T37" fmla="*/ 41 h 78"/>
                <a:gd name="T38" fmla="*/ 38 w 133"/>
                <a:gd name="T39" fmla="*/ 30 h 78"/>
                <a:gd name="T40" fmla="*/ 96 w 133"/>
                <a:gd name="T41" fmla="*/ 3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33" h="78">
                  <a:moveTo>
                    <a:pt x="18" y="59"/>
                  </a:moveTo>
                  <a:cubicBezTo>
                    <a:pt x="10" y="53"/>
                    <a:pt x="19" y="44"/>
                    <a:pt x="24" y="39"/>
                  </a:cubicBezTo>
                  <a:cubicBezTo>
                    <a:pt x="26" y="38"/>
                    <a:pt x="28" y="36"/>
                    <a:pt x="31" y="34"/>
                  </a:cubicBezTo>
                  <a:cubicBezTo>
                    <a:pt x="37" y="42"/>
                    <a:pt x="54" y="64"/>
                    <a:pt x="60" y="70"/>
                  </a:cubicBezTo>
                  <a:cubicBezTo>
                    <a:pt x="72" y="69"/>
                    <a:pt x="72" y="69"/>
                    <a:pt x="72" y="69"/>
                  </a:cubicBezTo>
                  <a:cubicBezTo>
                    <a:pt x="66" y="64"/>
                    <a:pt x="41" y="39"/>
                    <a:pt x="33" y="33"/>
                  </a:cubicBezTo>
                  <a:cubicBezTo>
                    <a:pt x="33" y="33"/>
                    <a:pt x="34" y="32"/>
                    <a:pt x="34" y="32"/>
                  </a:cubicBezTo>
                  <a:cubicBezTo>
                    <a:pt x="45" y="37"/>
                    <a:pt x="86" y="45"/>
                    <a:pt x="107" y="46"/>
                  </a:cubicBezTo>
                  <a:cubicBezTo>
                    <a:pt x="107" y="47"/>
                    <a:pt x="108" y="47"/>
                    <a:pt x="108" y="47"/>
                  </a:cubicBezTo>
                  <a:cubicBezTo>
                    <a:pt x="100" y="50"/>
                    <a:pt x="86" y="57"/>
                    <a:pt x="72" y="67"/>
                  </a:cubicBezTo>
                  <a:cubicBezTo>
                    <a:pt x="81" y="69"/>
                    <a:pt x="81" y="69"/>
                    <a:pt x="81" y="69"/>
                  </a:cubicBezTo>
                  <a:cubicBezTo>
                    <a:pt x="92" y="63"/>
                    <a:pt x="100" y="57"/>
                    <a:pt x="109" y="50"/>
                  </a:cubicBezTo>
                  <a:cubicBezTo>
                    <a:pt x="113" y="58"/>
                    <a:pt x="117" y="67"/>
                    <a:pt x="123" y="77"/>
                  </a:cubicBezTo>
                  <a:cubicBezTo>
                    <a:pt x="133" y="78"/>
                    <a:pt x="133" y="78"/>
                    <a:pt x="133" y="78"/>
                  </a:cubicBezTo>
                  <a:cubicBezTo>
                    <a:pt x="116" y="49"/>
                    <a:pt x="103" y="22"/>
                    <a:pt x="98" y="0"/>
                  </a:cubicBezTo>
                  <a:cubicBezTo>
                    <a:pt x="85" y="3"/>
                    <a:pt x="17" y="27"/>
                    <a:pt x="5" y="44"/>
                  </a:cubicBezTo>
                  <a:cubicBezTo>
                    <a:pt x="0" y="51"/>
                    <a:pt x="14" y="56"/>
                    <a:pt x="18" y="59"/>
                  </a:cubicBezTo>
                  <a:close/>
                  <a:moveTo>
                    <a:pt x="96" y="3"/>
                  </a:moveTo>
                  <a:cubicBezTo>
                    <a:pt x="97" y="16"/>
                    <a:pt x="100" y="28"/>
                    <a:pt x="105" y="41"/>
                  </a:cubicBezTo>
                  <a:cubicBezTo>
                    <a:pt x="90" y="37"/>
                    <a:pt x="51" y="32"/>
                    <a:pt x="38" y="30"/>
                  </a:cubicBezTo>
                  <a:cubicBezTo>
                    <a:pt x="61" y="16"/>
                    <a:pt x="92" y="5"/>
                    <a:pt x="96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13"/>
            <p:cNvSpPr>
              <a:spLocks noEditPoints="1"/>
            </p:cNvSpPr>
            <p:nvPr/>
          </p:nvSpPr>
          <p:spPr bwMode="black">
            <a:xfrm>
              <a:off x="1361" y="1755"/>
              <a:ext cx="864" cy="607"/>
            </a:xfrm>
            <a:custGeom>
              <a:avLst/>
              <a:gdLst>
                <a:gd name="T0" fmla="*/ 198 w 366"/>
                <a:gd name="T1" fmla="*/ 36 h 257"/>
                <a:gd name="T2" fmla="*/ 41 w 366"/>
                <a:gd name="T3" fmla="*/ 0 h 257"/>
                <a:gd name="T4" fmla="*/ 102 w 366"/>
                <a:gd name="T5" fmla="*/ 111 h 257"/>
                <a:gd name="T6" fmla="*/ 0 w 366"/>
                <a:gd name="T7" fmla="*/ 257 h 257"/>
                <a:gd name="T8" fmla="*/ 366 w 366"/>
                <a:gd name="T9" fmla="*/ 130 h 257"/>
                <a:gd name="T10" fmla="*/ 140 w 366"/>
                <a:gd name="T11" fmla="*/ 180 h 257"/>
                <a:gd name="T12" fmla="*/ 186 w 366"/>
                <a:gd name="T13" fmla="*/ 121 h 257"/>
                <a:gd name="T14" fmla="*/ 140 w 366"/>
                <a:gd name="T15" fmla="*/ 180 h 257"/>
                <a:gd name="T16" fmla="*/ 145 w 366"/>
                <a:gd name="T17" fmla="*/ 37 h 257"/>
                <a:gd name="T18" fmla="*/ 109 w 366"/>
                <a:gd name="T19" fmla="*/ 68 h 257"/>
                <a:gd name="T20" fmla="*/ 187 w 366"/>
                <a:gd name="T21" fmla="*/ 111 h 257"/>
                <a:gd name="T22" fmla="*/ 156 w 366"/>
                <a:gd name="T23" fmla="*/ 95 h 257"/>
                <a:gd name="T24" fmla="*/ 164 w 366"/>
                <a:gd name="T25" fmla="*/ 85 h 257"/>
                <a:gd name="T26" fmla="*/ 198 w 366"/>
                <a:gd name="T27" fmla="*/ 102 h 257"/>
                <a:gd name="T28" fmla="*/ 109 w 366"/>
                <a:gd name="T29" fmla="*/ 130 h 257"/>
                <a:gd name="T30" fmla="*/ 127 w 366"/>
                <a:gd name="T31" fmla="*/ 144 h 257"/>
                <a:gd name="T32" fmla="*/ 118 w 366"/>
                <a:gd name="T33" fmla="*/ 151 h 257"/>
                <a:gd name="T34" fmla="*/ 103 w 366"/>
                <a:gd name="T35" fmla="*/ 141 h 257"/>
                <a:gd name="T36" fmla="*/ 143 w 366"/>
                <a:gd name="T37" fmla="*/ 90 h 257"/>
                <a:gd name="T38" fmla="*/ 106 w 366"/>
                <a:gd name="T39" fmla="*/ 79 h 257"/>
                <a:gd name="T40" fmla="*/ 115 w 366"/>
                <a:gd name="T41" fmla="*/ 161 h 257"/>
                <a:gd name="T42" fmla="*/ 80 w 366"/>
                <a:gd name="T43" fmla="*/ 186 h 257"/>
                <a:gd name="T44" fmla="*/ 125 w 366"/>
                <a:gd name="T45" fmla="*/ 159 h 257"/>
                <a:gd name="T46" fmla="*/ 69 w 366"/>
                <a:gd name="T47" fmla="*/ 210 h 257"/>
                <a:gd name="T48" fmla="*/ 199 w 366"/>
                <a:gd name="T49" fmla="*/ 118 h 257"/>
                <a:gd name="T50" fmla="*/ 147 w 366"/>
                <a:gd name="T51" fmla="*/ 177 h 257"/>
                <a:gd name="T52" fmla="*/ 210 w 366"/>
                <a:gd name="T53" fmla="*/ 110 h 257"/>
                <a:gd name="T54" fmla="*/ 244 w 366"/>
                <a:gd name="T55" fmla="*/ 147 h 257"/>
                <a:gd name="T56" fmla="*/ 244 w 366"/>
                <a:gd name="T57" fmla="*/ 147 h 257"/>
                <a:gd name="T58" fmla="*/ 210 w 366"/>
                <a:gd name="T59" fmla="*/ 110 h 257"/>
                <a:gd name="T60" fmla="*/ 209 w 366"/>
                <a:gd name="T61" fmla="*/ 101 h 257"/>
                <a:gd name="T62" fmla="*/ 272 w 366"/>
                <a:gd name="T63" fmla="*/ 67 h 257"/>
                <a:gd name="T64" fmla="*/ 212 w 366"/>
                <a:gd name="T65" fmla="*/ 49 h 257"/>
                <a:gd name="T66" fmla="*/ 150 w 366"/>
                <a:gd name="T67" fmla="*/ 37 h 257"/>
                <a:gd name="T68" fmla="*/ 140 w 366"/>
                <a:gd name="T69" fmla="*/ 36 h 257"/>
                <a:gd name="T70" fmla="*/ 89 w 366"/>
                <a:gd name="T71" fmla="*/ 26 h 257"/>
                <a:gd name="T72" fmla="*/ 57 w 366"/>
                <a:gd name="T73" fmla="*/ 17 h 257"/>
                <a:gd name="T74" fmla="*/ 95 w 366"/>
                <a:gd name="T75" fmla="*/ 61 h 257"/>
                <a:gd name="T76" fmla="*/ 252 w 366"/>
                <a:gd name="T77" fmla="*/ 145 h 257"/>
                <a:gd name="T78" fmla="*/ 357 w 366"/>
                <a:gd name="T79" fmla="*/ 125 h 257"/>
                <a:gd name="T80" fmla="*/ 252 w 366"/>
                <a:gd name="T81" fmla="*/ 145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66" h="257">
                  <a:moveTo>
                    <a:pt x="365" y="127"/>
                  </a:moveTo>
                  <a:cubicBezTo>
                    <a:pt x="341" y="90"/>
                    <a:pt x="305" y="56"/>
                    <a:pt x="198" y="36"/>
                  </a:cubicBezTo>
                  <a:cubicBezTo>
                    <a:pt x="175" y="32"/>
                    <a:pt x="148" y="29"/>
                    <a:pt x="101" y="20"/>
                  </a:cubicBezTo>
                  <a:cubicBezTo>
                    <a:pt x="84" y="18"/>
                    <a:pt x="35" y="10"/>
                    <a:pt x="41" y="0"/>
                  </a:cubicBezTo>
                  <a:cubicBezTo>
                    <a:pt x="38" y="4"/>
                    <a:pt x="40" y="8"/>
                    <a:pt x="42" y="10"/>
                  </a:cubicBezTo>
                  <a:cubicBezTo>
                    <a:pt x="67" y="38"/>
                    <a:pt x="102" y="54"/>
                    <a:pt x="102" y="111"/>
                  </a:cubicBezTo>
                  <a:cubicBezTo>
                    <a:pt x="102" y="163"/>
                    <a:pt x="55" y="212"/>
                    <a:pt x="8" y="251"/>
                  </a:cubicBezTo>
                  <a:cubicBezTo>
                    <a:pt x="5" y="253"/>
                    <a:pt x="3" y="255"/>
                    <a:pt x="0" y="257"/>
                  </a:cubicBezTo>
                  <a:cubicBezTo>
                    <a:pt x="57" y="223"/>
                    <a:pt x="93" y="208"/>
                    <a:pt x="137" y="191"/>
                  </a:cubicBezTo>
                  <a:cubicBezTo>
                    <a:pt x="192" y="170"/>
                    <a:pt x="303" y="139"/>
                    <a:pt x="366" y="130"/>
                  </a:cubicBezTo>
                  <a:lnTo>
                    <a:pt x="365" y="127"/>
                  </a:lnTo>
                  <a:close/>
                  <a:moveTo>
                    <a:pt x="140" y="180"/>
                  </a:moveTo>
                  <a:cubicBezTo>
                    <a:pt x="140" y="168"/>
                    <a:pt x="137" y="158"/>
                    <a:pt x="132" y="151"/>
                  </a:cubicBezTo>
                  <a:cubicBezTo>
                    <a:pt x="148" y="141"/>
                    <a:pt x="166" y="131"/>
                    <a:pt x="186" y="121"/>
                  </a:cubicBezTo>
                  <a:cubicBezTo>
                    <a:pt x="174" y="139"/>
                    <a:pt x="159" y="158"/>
                    <a:pt x="140" y="180"/>
                  </a:cubicBezTo>
                  <a:cubicBezTo>
                    <a:pt x="140" y="180"/>
                    <a:pt x="140" y="180"/>
                    <a:pt x="140" y="180"/>
                  </a:cubicBezTo>
                  <a:close/>
                  <a:moveTo>
                    <a:pt x="145" y="37"/>
                  </a:moveTo>
                  <a:cubicBezTo>
                    <a:pt x="145" y="37"/>
                    <a:pt x="145" y="37"/>
                    <a:pt x="145" y="37"/>
                  </a:cubicBezTo>
                  <a:cubicBezTo>
                    <a:pt x="150" y="50"/>
                    <a:pt x="151" y="65"/>
                    <a:pt x="150" y="80"/>
                  </a:cubicBezTo>
                  <a:cubicBezTo>
                    <a:pt x="136" y="75"/>
                    <a:pt x="122" y="72"/>
                    <a:pt x="109" y="68"/>
                  </a:cubicBezTo>
                  <a:cubicBezTo>
                    <a:pt x="117" y="58"/>
                    <a:pt x="130" y="48"/>
                    <a:pt x="145" y="37"/>
                  </a:cubicBezTo>
                  <a:close/>
                  <a:moveTo>
                    <a:pt x="187" y="111"/>
                  </a:moveTo>
                  <a:cubicBezTo>
                    <a:pt x="170" y="119"/>
                    <a:pt x="154" y="127"/>
                    <a:pt x="140" y="136"/>
                  </a:cubicBezTo>
                  <a:cubicBezTo>
                    <a:pt x="148" y="122"/>
                    <a:pt x="153" y="108"/>
                    <a:pt x="156" y="95"/>
                  </a:cubicBezTo>
                  <a:cubicBezTo>
                    <a:pt x="166" y="100"/>
                    <a:pt x="176" y="105"/>
                    <a:pt x="187" y="111"/>
                  </a:cubicBezTo>
                  <a:close/>
                  <a:moveTo>
                    <a:pt x="164" y="85"/>
                  </a:moveTo>
                  <a:cubicBezTo>
                    <a:pt x="179" y="74"/>
                    <a:pt x="198" y="62"/>
                    <a:pt x="219" y="51"/>
                  </a:cubicBezTo>
                  <a:cubicBezTo>
                    <a:pt x="218" y="63"/>
                    <a:pt x="211" y="80"/>
                    <a:pt x="198" y="102"/>
                  </a:cubicBezTo>
                  <a:cubicBezTo>
                    <a:pt x="187" y="95"/>
                    <a:pt x="175" y="90"/>
                    <a:pt x="164" y="85"/>
                  </a:cubicBezTo>
                  <a:close/>
                  <a:moveTo>
                    <a:pt x="109" y="130"/>
                  </a:moveTo>
                  <a:cubicBezTo>
                    <a:pt x="116" y="123"/>
                    <a:pt x="129" y="111"/>
                    <a:pt x="147" y="97"/>
                  </a:cubicBezTo>
                  <a:cubicBezTo>
                    <a:pt x="144" y="113"/>
                    <a:pt x="137" y="129"/>
                    <a:pt x="127" y="144"/>
                  </a:cubicBezTo>
                  <a:cubicBezTo>
                    <a:pt x="121" y="137"/>
                    <a:pt x="114" y="132"/>
                    <a:pt x="109" y="130"/>
                  </a:cubicBezTo>
                  <a:close/>
                  <a:moveTo>
                    <a:pt x="118" y="151"/>
                  </a:moveTo>
                  <a:cubicBezTo>
                    <a:pt x="107" y="159"/>
                    <a:pt x="96" y="167"/>
                    <a:pt x="88" y="174"/>
                  </a:cubicBezTo>
                  <a:cubicBezTo>
                    <a:pt x="95" y="164"/>
                    <a:pt x="100" y="153"/>
                    <a:pt x="103" y="141"/>
                  </a:cubicBezTo>
                  <a:cubicBezTo>
                    <a:pt x="109" y="144"/>
                    <a:pt x="114" y="147"/>
                    <a:pt x="118" y="151"/>
                  </a:cubicBezTo>
                  <a:close/>
                  <a:moveTo>
                    <a:pt x="143" y="90"/>
                  </a:moveTo>
                  <a:cubicBezTo>
                    <a:pt x="132" y="99"/>
                    <a:pt x="121" y="109"/>
                    <a:pt x="107" y="123"/>
                  </a:cubicBezTo>
                  <a:cubicBezTo>
                    <a:pt x="109" y="107"/>
                    <a:pt x="108" y="92"/>
                    <a:pt x="106" y="79"/>
                  </a:cubicBezTo>
                  <a:cubicBezTo>
                    <a:pt x="116" y="81"/>
                    <a:pt x="129" y="85"/>
                    <a:pt x="143" y="90"/>
                  </a:cubicBezTo>
                  <a:close/>
                  <a:moveTo>
                    <a:pt x="115" y="161"/>
                  </a:moveTo>
                  <a:cubicBezTo>
                    <a:pt x="101" y="179"/>
                    <a:pt x="82" y="196"/>
                    <a:pt x="58" y="210"/>
                  </a:cubicBezTo>
                  <a:cubicBezTo>
                    <a:pt x="67" y="202"/>
                    <a:pt x="74" y="194"/>
                    <a:pt x="80" y="186"/>
                  </a:cubicBezTo>
                  <a:cubicBezTo>
                    <a:pt x="88" y="179"/>
                    <a:pt x="100" y="171"/>
                    <a:pt x="115" y="161"/>
                  </a:cubicBezTo>
                  <a:close/>
                  <a:moveTo>
                    <a:pt x="125" y="159"/>
                  </a:moveTo>
                  <a:cubicBezTo>
                    <a:pt x="132" y="166"/>
                    <a:pt x="134" y="175"/>
                    <a:pt x="135" y="182"/>
                  </a:cubicBezTo>
                  <a:cubicBezTo>
                    <a:pt x="109" y="192"/>
                    <a:pt x="89" y="200"/>
                    <a:pt x="69" y="210"/>
                  </a:cubicBezTo>
                  <a:cubicBezTo>
                    <a:pt x="93" y="194"/>
                    <a:pt x="112" y="176"/>
                    <a:pt x="125" y="159"/>
                  </a:cubicBezTo>
                  <a:close/>
                  <a:moveTo>
                    <a:pt x="199" y="118"/>
                  </a:moveTo>
                  <a:cubicBezTo>
                    <a:pt x="213" y="127"/>
                    <a:pt x="226" y="137"/>
                    <a:pt x="238" y="148"/>
                  </a:cubicBezTo>
                  <a:cubicBezTo>
                    <a:pt x="211" y="155"/>
                    <a:pt x="181" y="165"/>
                    <a:pt x="147" y="177"/>
                  </a:cubicBezTo>
                  <a:cubicBezTo>
                    <a:pt x="171" y="157"/>
                    <a:pt x="187" y="137"/>
                    <a:pt x="199" y="118"/>
                  </a:cubicBezTo>
                  <a:close/>
                  <a:moveTo>
                    <a:pt x="210" y="110"/>
                  </a:moveTo>
                  <a:cubicBezTo>
                    <a:pt x="236" y="98"/>
                    <a:pt x="265" y="88"/>
                    <a:pt x="296" y="79"/>
                  </a:cubicBezTo>
                  <a:cubicBezTo>
                    <a:pt x="286" y="96"/>
                    <a:pt x="269" y="115"/>
                    <a:pt x="244" y="147"/>
                  </a:cubicBezTo>
                  <a:cubicBezTo>
                    <a:pt x="244" y="147"/>
                    <a:pt x="244" y="147"/>
                    <a:pt x="244" y="147"/>
                  </a:cubicBezTo>
                  <a:cubicBezTo>
                    <a:pt x="244" y="147"/>
                    <a:pt x="244" y="147"/>
                    <a:pt x="244" y="147"/>
                  </a:cubicBezTo>
                  <a:cubicBezTo>
                    <a:pt x="244" y="147"/>
                    <a:pt x="244" y="147"/>
                    <a:pt x="244" y="147"/>
                  </a:cubicBezTo>
                  <a:cubicBezTo>
                    <a:pt x="235" y="131"/>
                    <a:pt x="223" y="120"/>
                    <a:pt x="210" y="110"/>
                  </a:cubicBezTo>
                  <a:close/>
                  <a:moveTo>
                    <a:pt x="291" y="75"/>
                  </a:moveTo>
                  <a:cubicBezTo>
                    <a:pt x="261" y="82"/>
                    <a:pt x="233" y="91"/>
                    <a:pt x="209" y="101"/>
                  </a:cubicBezTo>
                  <a:cubicBezTo>
                    <a:pt x="218" y="82"/>
                    <a:pt x="222" y="66"/>
                    <a:pt x="223" y="52"/>
                  </a:cubicBezTo>
                  <a:cubicBezTo>
                    <a:pt x="240" y="56"/>
                    <a:pt x="256" y="61"/>
                    <a:pt x="272" y="67"/>
                  </a:cubicBezTo>
                  <a:cubicBezTo>
                    <a:pt x="279" y="70"/>
                    <a:pt x="285" y="72"/>
                    <a:pt x="291" y="75"/>
                  </a:cubicBezTo>
                  <a:close/>
                  <a:moveTo>
                    <a:pt x="212" y="49"/>
                  </a:moveTo>
                  <a:cubicBezTo>
                    <a:pt x="193" y="58"/>
                    <a:pt x="176" y="66"/>
                    <a:pt x="158" y="79"/>
                  </a:cubicBezTo>
                  <a:cubicBezTo>
                    <a:pt x="158" y="64"/>
                    <a:pt x="155" y="49"/>
                    <a:pt x="150" y="37"/>
                  </a:cubicBezTo>
                  <a:cubicBezTo>
                    <a:pt x="171" y="41"/>
                    <a:pt x="191" y="44"/>
                    <a:pt x="212" y="49"/>
                  </a:cubicBezTo>
                  <a:close/>
                  <a:moveTo>
                    <a:pt x="140" y="36"/>
                  </a:moveTo>
                  <a:cubicBezTo>
                    <a:pt x="131" y="40"/>
                    <a:pt x="112" y="52"/>
                    <a:pt x="103" y="64"/>
                  </a:cubicBezTo>
                  <a:cubicBezTo>
                    <a:pt x="98" y="46"/>
                    <a:pt x="92" y="32"/>
                    <a:pt x="89" y="26"/>
                  </a:cubicBezTo>
                  <a:cubicBezTo>
                    <a:pt x="108" y="30"/>
                    <a:pt x="128" y="34"/>
                    <a:pt x="140" y="36"/>
                  </a:cubicBezTo>
                  <a:close/>
                  <a:moveTo>
                    <a:pt x="57" y="17"/>
                  </a:moveTo>
                  <a:cubicBezTo>
                    <a:pt x="64" y="20"/>
                    <a:pt x="74" y="23"/>
                    <a:pt x="84" y="25"/>
                  </a:cubicBezTo>
                  <a:cubicBezTo>
                    <a:pt x="89" y="38"/>
                    <a:pt x="92" y="50"/>
                    <a:pt x="95" y="61"/>
                  </a:cubicBezTo>
                  <a:cubicBezTo>
                    <a:pt x="86" y="44"/>
                    <a:pt x="73" y="29"/>
                    <a:pt x="57" y="17"/>
                  </a:cubicBezTo>
                  <a:close/>
                  <a:moveTo>
                    <a:pt x="252" y="145"/>
                  </a:moveTo>
                  <a:cubicBezTo>
                    <a:pt x="276" y="122"/>
                    <a:pt x="288" y="109"/>
                    <a:pt x="301" y="80"/>
                  </a:cubicBezTo>
                  <a:cubicBezTo>
                    <a:pt x="328" y="95"/>
                    <a:pt x="347" y="113"/>
                    <a:pt x="357" y="125"/>
                  </a:cubicBezTo>
                  <a:cubicBezTo>
                    <a:pt x="358" y="126"/>
                    <a:pt x="359" y="126"/>
                    <a:pt x="360" y="127"/>
                  </a:cubicBezTo>
                  <a:cubicBezTo>
                    <a:pt x="347" y="128"/>
                    <a:pt x="309" y="131"/>
                    <a:pt x="252" y="14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black">
            <a:xfrm>
              <a:off x="2315" y="2053"/>
              <a:ext cx="264" cy="491"/>
            </a:xfrm>
            <a:custGeom>
              <a:avLst/>
              <a:gdLst>
                <a:gd name="T0" fmla="*/ 112 w 112"/>
                <a:gd name="T1" fmla="*/ 154 h 208"/>
                <a:gd name="T2" fmla="*/ 97 w 112"/>
                <a:gd name="T3" fmla="*/ 192 h 208"/>
                <a:gd name="T4" fmla="*/ 46 w 112"/>
                <a:gd name="T5" fmla="*/ 208 h 208"/>
                <a:gd name="T6" fmla="*/ 20 w 112"/>
                <a:gd name="T7" fmla="*/ 205 h 208"/>
                <a:gd name="T8" fmla="*/ 0 w 112"/>
                <a:gd name="T9" fmla="*/ 197 h 208"/>
                <a:gd name="T10" fmla="*/ 0 w 112"/>
                <a:gd name="T11" fmla="*/ 169 h 208"/>
                <a:gd name="T12" fmla="*/ 24 w 112"/>
                <a:gd name="T13" fmla="*/ 182 h 208"/>
                <a:gd name="T14" fmla="*/ 49 w 112"/>
                <a:gd name="T15" fmla="*/ 187 h 208"/>
                <a:gd name="T16" fmla="*/ 88 w 112"/>
                <a:gd name="T17" fmla="*/ 156 h 208"/>
                <a:gd name="T18" fmla="*/ 78 w 112"/>
                <a:gd name="T19" fmla="*/ 133 h 208"/>
                <a:gd name="T20" fmla="*/ 45 w 112"/>
                <a:gd name="T21" fmla="*/ 111 h 208"/>
                <a:gd name="T22" fmla="*/ 10 w 112"/>
                <a:gd name="T23" fmla="*/ 84 h 208"/>
                <a:gd name="T24" fmla="*/ 0 w 112"/>
                <a:gd name="T25" fmla="*/ 53 h 208"/>
                <a:gd name="T26" fmla="*/ 17 w 112"/>
                <a:gd name="T27" fmla="*/ 15 h 208"/>
                <a:gd name="T28" fmla="*/ 64 w 112"/>
                <a:gd name="T29" fmla="*/ 0 h 208"/>
                <a:gd name="T30" fmla="*/ 104 w 112"/>
                <a:gd name="T31" fmla="*/ 7 h 208"/>
                <a:gd name="T32" fmla="*/ 104 w 112"/>
                <a:gd name="T33" fmla="*/ 33 h 208"/>
                <a:gd name="T34" fmla="*/ 63 w 112"/>
                <a:gd name="T35" fmla="*/ 21 h 208"/>
                <a:gd name="T36" fmla="*/ 35 w 112"/>
                <a:gd name="T37" fmla="*/ 30 h 208"/>
                <a:gd name="T38" fmla="*/ 25 w 112"/>
                <a:gd name="T39" fmla="*/ 51 h 208"/>
                <a:gd name="T40" fmla="*/ 34 w 112"/>
                <a:gd name="T41" fmla="*/ 75 h 208"/>
                <a:gd name="T42" fmla="*/ 64 w 112"/>
                <a:gd name="T43" fmla="*/ 95 h 208"/>
                <a:gd name="T44" fmla="*/ 100 w 112"/>
                <a:gd name="T45" fmla="*/ 121 h 208"/>
                <a:gd name="T46" fmla="*/ 112 w 112"/>
                <a:gd name="T47" fmla="*/ 154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12" h="208">
                  <a:moveTo>
                    <a:pt x="112" y="154"/>
                  </a:moveTo>
                  <a:cubicBezTo>
                    <a:pt x="112" y="169"/>
                    <a:pt x="107" y="182"/>
                    <a:pt x="97" y="192"/>
                  </a:cubicBezTo>
                  <a:cubicBezTo>
                    <a:pt x="85" y="203"/>
                    <a:pt x="68" y="208"/>
                    <a:pt x="46" y="208"/>
                  </a:cubicBezTo>
                  <a:cubicBezTo>
                    <a:pt x="38" y="208"/>
                    <a:pt x="30" y="207"/>
                    <a:pt x="20" y="205"/>
                  </a:cubicBezTo>
                  <a:cubicBezTo>
                    <a:pt x="11" y="202"/>
                    <a:pt x="5" y="200"/>
                    <a:pt x="0" y="197"/>
                  </a:cubicBezTo>
                  <a:cubicBezTo>
                    <a:pt x="0" y="169"/>
                    <a:pt x="0" y="169"/>
                    <a:pt x="0" y="169"/>
                  </a:cubicBezTo>
                  <a:cubicBezTo>
                    <a:pt x="6" y="174"/>
                    <a:pt x="14" y="179"/>
                    <a:pt x="24" y="182"/>
                  </a:cubicBezTo>
                  <a:cubicBezTo>
                    <a:pt x="33" y="185"/>
                    <a:pt x="41" y="187"/>
                    <a:pt x="49" y="187"/>
                  </a:cubicBezTo>
                  <a:cubicBezTo>
                    <a:pt x="75" y="187"/>
                    <a:pt x="88" y="177"/>
                    <a:pt x="88" y="156"/>
                  </a:cubicBezTo>
                  <a:cubicBezTo>
                    <a:pt x="88" y="148"/>
                    <a:pt x="84" y="140"/>
                    <a:pt x="78" y="133"/>
                  </a:cubicBezTo>
                  <a:cubicBezTo>
                    <a:pt x="72" y="127"/>
                    <a:pt x="61" y="120"/>
                    <a:pt x="45" y="111"/>
                  </a:cubicBezTo>
                  <a:cubicBezTo>
                    <a:pt x="29" y="102"/>
                    <a:pt x="17" y="93"/>
                    <a:pt x="10" y="84"/>
                  </a:cubicBezTo>
                  <a:cubicBezTo>
                    <a:pt x="4" y="75"/>
                    <a:pt x="0" y="65"/>
                    <a:pt x="0" y="53"/>
                  </a:cubicBezTo>
                  <a:cubicBezTo>
                    <a:pt x="0" y="38"/>
                    <a:pt x="6" y="25"/>
                    <a:pt x="17" y="15"/>
                  </a:cubicBezTo>
                  <a:cubicBezTo>
                    <a:pt x="29" y="5"/>
                    <a:pt x="45" y="0"/>
                    <a:pt x="64" y="0"/>
                  </a:cubicBezTo>
                  <a:cubicBezTo>
                    <a:pt x="82" y="0"/>
                    <a:pt x="96" y="2"/>
                    <a:pt x="104" y="7"/>
                  </a:cubicBezTo>
                  <a:cubicBezTo>
                    <a:pt x="104" y="33"/>
                    <a:pt x="104" y="33"/>
                    <a:pt x="104" y="33"/>
                  </a:cubicBezTo>
                  <a:cubicBezTo>
                    <a:pt x="93" y="25"/>
                    <a:pt x="80" y="21"/>
                    <a:pt x="63" y="21"/>
                  </a:cubicBezTo>
                  <a:cubicBezTo>
                    <a:pt x="51" y="21"/>
                    <a:pt x="42" y="24"/>
                    <a:pt x="35" y="30"/>
                  </a:cubicBezTo>
                  <a:cubicBezTo>
                    <a:pt x="28" y="35"/>
                    <a:pt x="25" y="43"/>
                    <a:pt x="25" y="51"/>
                  </a:cubicBezTo>
                  <a:cubicBezTo>
                    <a:pt x="25" y="61"/>
                    <a:pt x="28" y="68"/>
                    <a:pt x="34" y="75"/>
                  </a:cubicBezTo>
                  <a:cubicBezTo>
                    <a:pt x="39" y="80"/>
                    <a:pt x="49" y="87"/>
                    <a:pt x="64" y="95"/>
                  </a:cubicBezTo>
                  <a:cubicBezTo>
                    <a:pt x="81" y="104"/>
                    <a:pt x="93" y="113"/>
                    <a:pt x="100" y="121"/>
                  </a:cubicBezTo>
                  <a:cubicBezTo>
                    <a:pt x="108" y="131"/>
                    <a:pt x="112" y="142"/>
                    <a:pt x="112" y="15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black">
            <a:xfrm>
              <a:off x="2648" y="2031"/>
              <a:ext cx="281" cy="506"/>
            </a:xfrm>
            <a:custGeom>
              <a:avLst/>
              <a:gdLst>
                <a:gd name="T0" fmla="*/ 119 w 119"/>
                <a:gd name="T1" fmla="*/ 214 h 214"/>
                <a:gd name="T2" fmla="*/ 96 w 119"/>
                <a:gd name="T3" fmla="*/ 214 h 214"/>
                <a:gd name="T4" fmla="*/ 96 w 119"/>
                <a:gd name="T5" fmla="*/ 131 h 214"/>
                <a:gd name="T6" fmla="*/ 63 w 119"/>
                <a:gd name="T7" fmla="*/ 86 h 214"/>
                <a:gd name="T8" fmla="*/ 35 w 119"/>
                <a:gd name="T9" fmla="*/ 98 h 214"/>
                <a:gd name="T10" fmla="*/ 23 w 119"/>
                <a:gd name="T11" fmla="*/ 132 h 214"/>
                <a:gd name="T12" fmla="*/ 23 w 119"/>
                <a:gd name="T13" fmla="*/ 214 h 214"/>
                <a:gd name="T14" fmla="*/ 0 w 119"/>
                <a:gd name="T15" fmla="*/ 214 h 214"/>
                <a:gd name="T16" fmla="*/ 0 w 119"/>
                <a:gd name="T17" fmla="*/ 0 h 214"/>
                <a:gd name="T18" fmla="*/ 23 w 119"/>
                <a:gd name="T19" fmla="*/ 0 h 214"/>
                <a:gd name="T20" fmla="*/ 23 w 119"/>
                <a:gd name="T21" fmla="*/ 93 h 214"/>
                <a:gd name="T22" fmla="*/ 24 w 119"/>
                <a:gd name="T23" fmla="*/ 93 h 214"/>
                <a:gd name="T24" fmla="*/ 71 w 119"/>
                <a:gd name="T25" fmla="*/ 66 h 214"/>
                <a:gd name="T26" fmla="*/ 119 w 119"/>
                <a:gd name="T27" fmla="*/ 125 h 214"/>
                <a:gd name="T28" fmla="*/ 119 w 119"/>
                <a:gd name="T29" fmla="*/ 214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19" h="214">
                  <a:moveTo>
                    <a:pt x="119" y="214"/>
                  </a:moveTo>
                  <a:cubicBezTo>
                    <a:pt x="96" y="214"/>
                    <a:pt x="96" y="214"/>
                    <a:pt x="96" y="214"/>
                  </a:cubicBezTo>
                  <a:cubicBezTo>
                    <a:pt x="96" y="131"/>
                    <a:pt x="96" y="131"/>
                    <a:pt x="96" y="131"/>
                  </a:cubicBezTo>
                  <a:cubicBezTo>
                    <a:pt x="96" y="101"/>
                    <a:pt x="85" y="86"/>
                    <a:pt x="63" y="86"/>
                  </a:cubicBezTo>
                  <a:cubicBezTo>
                    <a:pt x="52" y="86"/>
                    <a:pt x="42" y="90"/>
                    <a:pt x="35" y="98"/>
                  </a:cubicBezTo>
                  <a:cubicBezTo>
                    <a:pt x="27" y="107"/>
                    <a:pt x="23" y="118"/>
                    <a:pt x="23" y="132"/>
                  </a:cubicBezTo>
                  <a:cubicBezTo>
                    <a:pt x="23" y="214"/>
                    <a:pt x="23" y="214"/>
                    <a:pt x="23" y="214"/>
                  </a:cubicBezTo>
                  <a:cubicBezTo>
                    <a:pt x="0" y="214"/>
                    <a:pt x="0" y="214"/>
                    <a:pt x="0" y="214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93"/>
                    <a:pt x="23" y="93"/>
                    <a:pt x="23" y="93"/>
                  </a:cubicBezTo>
                  <a:cubicBezTo>
                    <a:pt x="24" y="93"/>
                    <a:pt x="24" y="93"/>
                    <a:pt x="24" y="93"/>
                  </a:cubicBezTo>
                  <a:cubicBezTo>
                    <a:pt x="35" y="75"/>
                    <a:pt x="50" y="66"/>
                    <a:pt x="71" y="66"/>
                  </a:cubicBezTo>
                  <a:cubicBezTo>
                    <a:pt x="103" y="66"/>
                    <a:pt x="119" y="86"/>
                    <a:pt x="119" y="125"/>
                  </a:cubicBezTo>
                  <a:lnTo>
                    <a:pt x="119" y="2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6"/>
            <p:cNvSpPr>
              <a:spLocks noEditPoints="1"/>
            </p:cNvSpPr>
            <p:nvPr/>
          </p:nvSpPr>
          <p:spPr bwMode="black">
            <a:xfrm>
              <a:off x="2983" y="2187"/>
              <a:ext cx="270" cy="357"/>
            </a:xfrm>
            <a:custGeom>
              <a:avLst/>
              <a:gdLst>
                <a:gd name="T0" fmla="*/ 114 w 114"/>
                <a:gd name="T1" fmla="*/ 148 h 151"/>
                <a:gd name="T2" fmla="*/ 91 w 114"/>
                <a:gd name="T3" fmla="*/ 148 h 151"/>
                <a:gd name="T4" fmla="*/ 91 w 114"/>
                <a:gd name="T5" fmla="*/ 125 h 151"/>
                <a:gd name="T6" fmla="*/ 91 w 114"/>
                <a:gd name="T7" fmla="*/ 125 h 151"/>
                <a:gd name="T8" fmla="*/ 46 w 114"/>
                <a:gd name="T9" fmla="*/ 151 h 151"/>
                <a:gd name="T10" fmla="*/ 12 w 114"/>
                <a:gd name="T11" fmla="*/ 139 h 151"/>
                <a:gd name="T12" fmla="*/ 0 w 114"/>
                <a:gd name="T13" fmla="*/ 109 h 151"/>
                <a:gd name="T14" fmla="*/ 48 w 114"/>
                <a:gd name="T15" fmla="*/ 62 h 151"/>
                <a:gd name="T16" fmla="*/ 91 w 114"/>
                <a:gd name="T17" fmla="*/ 56 h 151"/>
                <a:gd name="T18" fmla="*/ 62 w 114"/>
                <a:gd name="T19" fmla="*/ 20 h 151"/>
                <a:gd name="T20" fmla="*/ 15 w 114"/>
                <a:gd name="T21" fmla="*/ 37 h 151"/>
                <a:gd name="T22" fmla="*/ 15 w 114"/>
                <a:gd name="T23" fmla="*/ 14 h 151"/>
                <a:gd name="T24" fmla="*/ 35 w 114"/>
                <a:gd name="T25" fmla="*/ 5 h 151"/>
                <a:gd name="T26" fmla="*/ 63 w 114"/>
                <a:gd name="T27" fmla="*/ 0 h 151"/>
                <a:gd name="T28" fmla="*/ 114 w 114"/>
                <a:gd name="T29" fmla="*/ 54 h 151"/>
                <a:gd name="T30" fmla="*/ 114 w 114"/>
                <a:gd name="T31" fmla="*/ 148 h 151"/>
                <a:gd name="T32" fmla="*/ 91 w 114"/>
                <a:gd name="T33" fmla="*/ 75 h 151"/>
                <a:gd name="T34" fmla="*/ 56 w 114"/>
                <a:gd name="T35" fmla="*/ 80 h 151"/>
                <a:gd name="T36" fmla="*/ 30 w 114"/>
                <a:gd name="T37" fmla="*/ 89 h 151"/>
                <a:gd name="T38" fmla="*/ 24 w 114"/>
                <a:gd name="T39" fmla="*/ 107 h 151"/>
                <a:gd name="T40" fmla="*/ 31 w 114"/>
                <a:gd name="T41" fmla="*/ 125 h 151"/>
                <a:gd name="T42" fmla="*/ 52 w 114"/>
                <a:gd name="T43" fmla="*/ 131 h 151"/>
                <a:gd name="T44" fmla="*/ 80 w 114"/>
                <a:gd name="T45" fmla="*/ 119 h 151"/>
                <a:gd name="T46" fmla="*/ 91 w 114"/>
                <a:gd name="T47" fmla="*/ 89 h 151"/>
                <a:gd name="T48" fmla="*/ 91 w 114"/>
                <a:gd name="T49" fmla="*/ 75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14" h="151">
                  <a:moveTo>
                    <a:pt x="114" y="148"/>
                  </a:moveTo>
                  <a:cubicBezTo>
                    <a:pt x="91" y="148"/>
                    <a:pt x="91" y="148"/>
                    <a:pt x="91" y="148"/>
                  </a:cubicBezTo>
                  <a:cubicBezTo>
                    <a:pt x="91" y="125"/>
                    <a:pt x="91" y="125"/>
                    <a:pt x="91" y="125"/>
                  </a:cubicBezTo>
                  <a:cubicBezTo>
                    <a:pt x="91" y="125"/>
                    <a:pt x="91" y="125"/>
                    <a:pt x="91" y="125"/>
                  </a:cubicBezTo>
                  <a:cubicBezTo>
                    <a:pt x="81" y="142"/>
                    <a:pt x="66" y="151"/>
                    <a:pt x="46" y="151"/>
                  </a:cubicBezTo>
                  <a:cubicBezTo>
                    <a:pt x="32" y="151"/>
                    <a:pt x="20" y="147"/>
                    <a:pt x="12" y="139"/>
                  </a:cubicBezTo>
                  <a:cubicBezTo>
                    <a:pt x="4" y="131"/>
                    <a:pt x="0" y="122"/>
                    <a:pt x="0" y="109"/>
                  </a:cubicBezTo>
                  <a:cubicBezTo>
                    <a:pt x="0" y="82"/>
                    <a:pt x="16" y="67"/>
                    <a:pt x="48" y="62"/>
                  </a:cubicBezTo>
                  <a:cubicBezTo>
                    <a:pt x="91" y="56"/>
                    <a:pt x="91" y="56"/>
                    <a:pt x="91" y="56"/>
                  </a:cubicBezTo>
                  <a:cubicBezTo>
                    <a:pt x="91" y="32"/>
                    <a:pt x="81" y="20"/>
                    <a:pt x="62" y="20"/>
                  </a:cubicBezTo>
                  <a:cubicBezTo>
                    <a:pt x="44" y="20"/>
                    <a:pt x="29" y="26"/>
                    <a:pt x="15" y="37"/>
                  </a:cubicBezTo>
                  <a:cubicBezTo>
                    <a:pt x="15" y="14"/>
                    <a:pt x="15" y="14"/>
                    <a:pt x="15" y="14"/>
                  </a:cubicBezTo>
                  <a:cubicBezTo>
                    <a:pt x="19" y="11"/>
                    <a:pt x="26" y="8"/>
                    <a:pt x="35" y="5"/>
                  </a:cubicBezTo>
                  <a:cubicBezTo>
                    <a:pt x="45" y="2"/>
                    <a:pt x="55" y="0"/>
                    <a:pt x="63" y="0"/>
                  </a:cubicBezTo>
                  <a:cubicBezTo>
                    <a:pt x="97" y="0"/>
                    <a:pt x="114" y="18"/>
                    <a:pt x="114" y="54"/>
                  </a:cubicBezTo>
                  <a:lnTo>
                    <a:pt x="114" y="148"/>
                  </a:lnTo>
                  <a:close/>
                  <a:moveTo>
                    <a:pt x="91" y="75"/>
                  </a:moveTo>
                  <a:cubicBezTo>
                    <a:pt x="56" y="80"/>
                    <a:pt x="56" y="80"/>
                    <a:pt x="56" y="80"/>
                  </a:cubicBezTo>
                  <a:cubicBezTo>
                    <a:pt x="44" y="81"/>
                    <a:pt x="35" y="85"/>
                    <a:pt x="30" y="89"/>
                  </a:cubicBezTo>
                  <a:cubicBezTo>
                    <a:pt x="26" y="93"/>
                    <a:pt x="24" y="99"/>
                    <a:pt x="24" y="107"/>
                  </a:cubicBezTo>
                  <a:cubicBezTo>
                    <a:pt x="24" y="114"/>
                    <a:pt x="27" y="120"/>
                    <a:pt x="31" y="125"/>
                  </a:cubicBezTo>
                  <a:cubicBezTo>
                    <a:pt x="36" y="129"/>
                    <a:pt x="43" y="131"/>
                    <a:pt x="52" y="131"/>
                  </a:cubicBezTo>
                  <a:cubicBezTo>
                    <a:pt x="63" y="131"/>
                    <a:pt x="73" y="127"/>
                    <a:pt x="80" y="119"/>
                  </a:cubicBezTo>
                  <a:cubicBezTo>
                    <a:pt x="87" y="111"/>
                    <a:pt x="91" y="101"/>
                    <a:pt x="91" y="89"/>
                  </a:cubicBezTo>
                  <a:lnTo>
                    <a:pt x="91" y="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black">
            <a:xfrm>
              <a:off x="3335" y="2189"/>
              <a:ext cx="177" cy="348"/>
            </a:xfrm>
            <a:custGeom>
              <a:avLst/>
              <a:gdLst>
                <a:gd name="T0" fmla="*/ 75 w 75"/>
                <a:gd name="T1" fmla="*/ 26 h 147"/>
                <a:gd name="T2" fmla="*/ 58 w 75"/>
                <a:gd name="T3" fmla="*/ 21 h 147"/>
                <a:gd name="T4" fmla="*/ 34 w 75"/>
                <a:gd name="T5" fmla="*/ 34 h 147"/>
                <a:gd name="T6" fmla="*/ 23 w 75"/>
                <a:gd name="T7" fmla="*/ 73 h 147"/>
                <a:gd name="T8" fmla="*/ 23 w 75"/>
                <a:gd name="T9" fmla="*/ 147 h 147"/>
                <a:gd name="T10" fmla="*/ 0 w 75"/>
                <a:gd name="T11" fmla="*/ 147 h 147"/>
                <a:gd name="T12" fmla="*/ 0 w 75"/>
                <a:gd name="T13" fmla="*/ 3 h 147"/>
                <a:gd name="T14" fmla="*/ 23 w 75"/>
                <a:gd name="T15" fmla="*/ 3 h 147"/>
                <a:gd name="T16" fmla="*/ 23 w 75"/>
                <a:gd name="T17" fmla="*/ 32 h 147"/>
                <a:gd name="T18" fmla="*/ 24 w 75"/>
                <a:gd name="T19" fmla="*/ 32 h 147"/>
                <a:gd name="T20" fmla="*/ 39 w 75"/>
                <a:gd name="T21" fmla="*/ 8 h 147"/>
                <a:gd name="T22" fmla="*/ 61 w 75"/>
                <a:gd name="T23" fmla="*/ 0 h 147"/>
                <a:gd name="T24" fmla="*/ 75 w 75"/>
                <a:gd name="T25" fmla="*/ 2 h 147"/>
                <a:gd name="T26" fmla="*/ 75 w 75"/>
                <a:gd name="T27" fmla="*/ 26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75" h="147">
                  <a:moveTo>
                    <a:pt x="75" y="26"/>
                  </a:moveTo>
                  <a:cubicBezTo>
                    <a:pt x="71" y="23"/>
                    <a:pt x="65" y="21"/>
                    <a:pt x="58" y="21"/>
                  </a:cubicBezTo>
                  <a:cubicBezTo>
                    <a:pt x="48" y="21"/>
                    <a:pt x="40" y="25"/>
                    <a:pt x="34" y="34"/>
                  </a:cubicBezTo>
                  <a:cubicBezTo>
                    <a:pt x="27" y="43"/>
                    <a:pt x="23" y="56"/>
                    <a:pt x="23" y="73"/>
                  </a:cubicBezTo>
                  <a:cubicBezTo>
                    <a:pt x="23" y="147"/>
                    <a:pt x="23" y="147"/>
                    <a:pt x="23" y="147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23" y="3"/>
                    <a:pt x="23" y="3"/>
                    <a:pt x="23" y="3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4" y="32"/>
                    <a:pt x="24" y="32"/>
                    <a:pt x="24" y="32"/>
                  </a:cubicBezTo>
                  <a:cubicBezTo>
                    <a:pt x="27" y="22"/>
                    <a:pt x="32" y="14"/>
                    <a:pt x="39" y="8"/>
                  </a:cubicBezTo>
                  <a:cubicBezTo>
                    <a:pt x="46" y="3"/>
                    <a:pt x="53" y="0"/>
                    <a:pt x="61" y="0"/>
                  </a:cubicBezTo>
                  <a:cubicBezTo>
                    <a:pt x="67" y="0"/>
                    <a:pt x="72" y="1"/>
                    <a:pt x="75" y="2"/>
                  </a:cubicBezTo>
                  <a:lnTo>
                    <a:pt x="75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8"/>
            <p:cNvSpPr>
              <a:spLocks noEditPoints="1"/>
            </p:cNvSpPr>
            <p:nvPr/>
          </p:nvSpPr>
          <p:spPr bwMode="black">
            <a:xfrm>
              <a:off x="3527" y="2187"/>
              <a:ext cx="295" cy="357"/>
            </a:xfrm>
            <a:custGeom>
              <a:avLst/>
              <a:gdLst>
                <a:gd name="T0" fmla="*/ 125 w 125"/>
                <a:gd name="T1" fmla="*/ 81 h 151"/>
                <a:gd name="T2" fmla="*/ 24 w 125"/>
                <a:gd name="T3" fmla="*/ 81 h 151"/>
                <a:gd name="T4" fmla="*/ 37 w 125"/>
                <a:gd name="T5" fmla="*/ 118 h 151"/>
                <a:gd name="T6" fmla="*/ 71 w 125"/>
                <a:gd name="T7" fmla="*/ 131 h 151"/>
                <a:gd name="T8" fmla="*/ 115 w 125"/>
                <a:gd name="T9" fmla="*/ 116 h 151"/>
                <a:gd name="T10" fmla="*/ 115 w 125"/>
                <a:gd name="T11" fmla="*/ 137 h 151"/>
                <a:gd name="T12" fmla="*/ 65 w 125"/>
                <a:gd name="T13" fmla="*/ 151 h 151"/>
                <a:gd name="T14" fmla="*/ 18 w 125"/>
                <a:gd name="T15" fmla="*/ 133 h 151"/>
                <a:gd name="T16" fmla="*/ 0 w 125"/>
                <a:gd name="T17" fmla="*/ 76 h 151"/>
                <a:gd name="T18" fmla="*/ 20 w 125"/>
                <a:gd name="T19" fmla="*/ 20 h 151"/>
                <a:gd name="T20" fmla="*/ 66 w 125"/>
                <a:gd name="T21" fmla="*/ 0 h 151"/>
                <a:gd name="T22" fmla="*/ 111 w 125"/>
                <a:gd name="T23" fmla="*/ 20 h 151"/>
                <a:gd name="T24" fmla="*/ 125 w 125"/>
                <a:gd name="T25" fmla="*/ 69 h 151"/>
                <a:gd name="T26" fmla="*/ 125 w 125"/>
                <a:gd name="T27" fmla="*/ 81 h 151"/>
                <a:gd name="T28" fmla="*/ 102 w 125"/>
                <a:gd name="T29" fmla="*/ 62 h 151"/>
                <a:gd name="T30" fmla="*/ 92 w 125"/>
                <a:gd name="T31" fmla="*/ 31 h 151"/>
                <a:gd name="T32" fmla="*/ 66 w 125"/>
                <a:gd name="T33" fmla="*/ 20 h 151"/>
                <a:gd name="T34" fmla="*/ 38 w 125"/>
                <a:gd name="T35" fmla="*/ 31 h 151"/>
                <a:gd name="T36" fmla="*/ 24 w 125"/>
                <a:gd name="T37" fmla="*/ 62 h 151"/>
                <a:gd name="T38" fmla="*/ 102 w 125"/>
                <a:gd name="T39" fmla="*/ 62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5" h="151">
                  <a:moveTo>
                    <a:pt x="125" y="81"/>
                  </a:moveTo>
                  <a:cubicBezTo>
                    <a:pt x="24" y="81"/>
                    <a:pt x="24" y="81"/>
                    <a:pt x="24" y="81"/>
                  </a:cubicBezTo>
                  <a:cubicBezTo>
                    <a:pt x="24" y="97"/>
                    <a:pt x="28" y="110"/>
                    <a:pt x="37" y="118"/>
                  </a:cubicBezTo>
                  <a:cubicBezTo>
                    <a:pt x="45" y="127"/>
                    <a:pt x="56" y="131"/>
                    <a:pt x="71" y="131"/>
                  </a:cubicBezTo>
                  <a:cubicBezTo>
                    <a:pt x="87" y="131"/>
                    <a:pt x="102" y="126"/>
                    <a:pt x="115" y="116"/>
                  </a:cubicBezTo>
                  <a:cubicBezTo>
                    <a:pt x="115" y="137"/>
                    <a:pt x="115" y="137"/>
                    <a:pt x="115" y="137"/>
                  </a:cubicBezTo>
                  <a:cubicBezTo>
                    <a:pt x="103" y="146"/>
                    <a:pt x="86" y="151"/>
                    <a:pt x="65" y="151"/>
                  </a:cubicBezTo>
                  <a:cubicBezTo>
                    <a:pt x="45" y="151"/>
                    <a:pt x="30" y="145"/>
                    <a:pt x="18" y="133"/>
                  </a:cubicBezTo>
                  <a:cubicBezTo>
                    <a:pt x="6" y="119"/>
                    <a:pt x="0" y="101"/>
                    <a:pt x="0" y="76"/>
                  </a:cubicBezTo>
                  <a:cubicBezTo>
                    <a:pt x="0" y="53"/>
                    <a:pt x="6" y="34"/>
                    <a:pt x="20" y="20"/>
                  </a:cubicBezTo>
                  <a:cubicBezTo>
                    <a:pt x="32" y="7"/>
                    <a:pt x="48" y="0"/>
                    <a:pt x="66" y="0"/>
                  </a:cubicBezTo>
                  <a:cubicBezTo>
                    <a:pt x="85" y="0"/>
                    <a:pt x="100" y="7"/>
                    <a:pt x="111" y="20"/>
                  </a:cubicBezTo>
                  <a:cubicBezTo>
                    <a:pt x="120" y="32"/>
                    <a:pt x="125" y="48"/>
                    <a:pt x="125" y="69"/>
                  </a:cubicBezTo>
                  <a:lnTo>
                    <a:pt x="125" y="81"/>
                  </a:lnTo>
                  <a:close/>
                  <a:moveTo>
                    <a:pt x="102" y="62"/>
                  </a:moveTo>
                  <a:cubicBezTo>
                    <a:pt x="101" y="49"/>
                    <a:pt x="98" y="38"/>
                    <a:pt x="92" y="31"/>
                  </a:cubicBezTo>
                  <a:cubicBezTo>
                    <a:pt x="86" y="24"/>
                    <a:pt x="77" y="20"/>
                    <a:pt x="66" y="20"/>
                  </a:cubicBezTo>
                  <a:cubicBezTo>
                    <a:pt x="55" y="20"/>
                    <a:pt x="46" y="24"/>
                    <a:pt x="38" y="31"/>
                  </a:cubicBezTo>
                  <a:cubicBezTo>
                    <a:pt x="30" y="39"/>
                    <a:pt x="26" y="49"/>
                    <a:pt x="24" y="62"/>
                  </a:cubicBezTo>
                  <a:lnTo>
                    <a:pt x="102" y="6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9"/>
            <p:cNvSpPr>
              <a:spLocks noEditPoints="1"/>
            </p:cNvSpPr>
            <p:nvPr/>
          </p:nvSpPr>
          <p:spPr bwMode="black">
            <a:xfrm>
              <a:off x="3888" y="2060"/>
              <a:ext cx="293" cy="477"/>
            </a:xfrm>
            <a:custGeom>
              <a:avLst/>
              <a:gdLst>
                <a:gd name="T0" fmla="*/ 124 w 124"/>
                <a:gd name="T1" fmla="*/ 60 h 202"/>
                <a:gd name="T2" fmla="*/ 106 w 124"/>
                <a:gd name="T3" fmla="*/ 106 h 202"/>
                <a:gd name="T4" fmla="*/ 51 w 124"/>
                <a:gd name="T5" fmla="*/ 125 h 202"/>
                <a:gd name="T6" fmla="*/ 24 w 124"/>
                <a:gd name="T7" fmla="*/ 125 h 202"/>
                <a:gd name="T8" fmla="*/ 24 w 124"/>
                <a:gd name="T9" fmla="*/ 202 h 202"/>
                <a:gd name="T10" fmla="*/ 0 w 124"/>
                <a:gd name="T11" fmla="*/ 202 h 202"/>
                <a:gd name="T12" fmla="*/ 0 w 124"/>
                <a:gd name="T13" fmla="*/ 0 h 202"/>
                <a:gd name="T14" fmla="*/ 56 w 124"/>
                <a:gd name="T15" fmla="*/ 0 h 202"/>
                <a:gd name="T16" fmla="*/ 106 w 124"/>
                <a:gd name="T17" fmla="*/ 16 h 202"/>
                <a:gd name="T18" fmla="*/ 124 w 124"/>
                <a:gd name="T19" fmla="*/ 60 h 202"/>
                <a:gd name="T20" fmla="*/ 99 w 124"/>
                <a:gd name="T21" fmla="*/ 61 h 202"/>
                <a:gd name="T22" fmla="*/ 52 w 124"/>
                <a:gd name="T23" fmla="*/ 21 h 202"/>
                <a:gd name="T24" fmla="*/ 24 w 124"/>
                <a:gd name="T25" fmla="*/ 21 h 202"/>
                <a:gd name="T26" fmla="*/ 24 w 124"/>
                <a:gd name="T27" fmla="*/ 104 h 202"/>
                <a:gd name="T28" fmla="*/ 49 w 124"/>
                <a:gd name="T29" fmla="*/ 104 h 202"/>
                <a:gd name="T30" fmla="*/ 86 w 124"/>
                <a:gd name="T31" fmla="*/ 93 h 202"/>
                <a:gd name="T32" fmla="*/ 99 w 124"/>
                <a:gd name="T33" fmla="*/ 61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24" h="202">
                  <a:moveTo>
                    <a:pt x="124" y="60"/>
                  </a:moveTo>
                  <a:cubicBezTo>
                    <a:pt x="124" y="78"/>
                    <a:pt x="118" y="94"/>
                    <a:pt x="106" y="106"/>
                  </a:cubicBezTo>
                  <a:cubicBezTo>
                    <a:pt x="92" y="119"/>
                    <a:pt x="74" y="125"/>
                    <a:pt x="51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4" y="202"/>
                    <a:pt x="24" y="202"/>
                    <a:pt x="24" y="202"/>
                  </a:cubicBezTo>
                  <a:cubicBezTo>
                    <a:pt x="0" y="202"/>
                    <a:pt x="0" y="202"/>
                    <a:pt x="0" y="20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78" y="0"/>
                    <a:pt x="94" y="5"/>
                    <a:pt x="106" y="16"/>
                  </a:cubicBezTo>
                  <a:cubicBezTo>
                    <a:pt x="118" y="26"/>
                    <a:pt x="124" y="41"/>
                    <a:pt x="124" y="60"/>
                  </a:cubicBezTo>
                  <a:close/>
                  <a:moveTo>
                    <a:pt x="99" y="61"/>
                  </a:moveTo>
                  <a:cubicBezTo>
                    <a:pt x="99" y="35"/>
                    <a:pt x="83" y="21"/>
                    <a:pt x="52" y="21"/>
                  </a:cubicBezTo>
                  <a:cubicBezTo>
                    <a:pt x="24" y="21"/>
                    <a:pt x="24" y="21"/>
                    <a:pt x="24" y="21"/>
                  </a:cubicBezTo>
                  <a:cubicBezTo>
                    <a:pt x="24" y="104"/>
                    <a:pt x="24" y="104"/>
                    <a:pt x="24" y="104"/>
                  </a:cubicBezTo>
                  <a:cubicBezTo>
                    <a:pt x="49" y="104"/>
                    <a:pt x="49" y="104"/>
                    <a:pt x="49" y="104"/>
                  </a:cubicBezTo>
                  <a:cubicBezTo>
                    <a:pt x="65" y="104"/>
                    <a:pt x="78" y="100"/>
                    <a:pt x="86" y="93"/>
                  </a:cubicBezTo>
                  <a:cubicBezTo>
                    <a:pt x="95" y="85"/>
                    <a:pt x="99" y="75"/>
                    <a:pt x="99" y="6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20"/>
            <p:cNvSpPr>
              <a:spLocks noEditPoints="1"/>
            </p:cNvSpPr>
            <p:nvPr/>
          </p:nvSpPr>
          <p:spPr bwMode="black">
            <a:xfrm>
              <a:off x="4216" y="2187"/>
              <a:ext cx="336" cy="357"/>
            </a:xfrm>
            <a:custGeom>
              <a:avLst/>
              <a:gdLst>
                <a:gd name="T0" fmla="*/ 142 w 142"/>
                <a:gd name="T1" fmla="*/ 75 h 151"/>
                <a:gd name="T2" fmla="*/ 122 w 142"/>
                <a:gd name="T3" fmla="*/ 130 h 151"/>
                <a:gd name="T4" fmla="*/ 70 w 142"/>
                <a:gd name="T5" fmla="*/ 151 h 151"/>
                <a:gd name="T6" fmla="*/ 19 w 142"/>
                <a:gd name="T7" fmla="*/ 130 h 151"/>
                <a:gd name="T8" fmla="*/ 0 w 142"/>
                <a:gd name="T9" fmla="*/ 77 h 151"/>
                <a:gd name="T10" fmla="*/ 21 w 142"/>
                <a:gd name="T11" fmla="*/ 19 h 151"/>
                <a:gd name="T12" fmla="*/ 73 w 142"/>
                <a:gd name="T13" fmla="*/ 0 h 151"/>
                <a:gd name="T14" fmla="*/ 124 w 142"/>
                <a:gd name="T15" fmla="*/ 20 h 151"/>
                <a:gd name="T16" fmla="*/ 142 w 142"/>
                <a:gd name="T17" fmla="*/ 75 h 151"/>
                <a:gd name="T18" fmla="*/ 118 w 142"/>
                <a:gd name="T19" fmla="*/ 76 h 151"/>
                <a:gd name="T20" fmla="*/ 106 w 142"/>
                <a:gd name="T21" fmla="*/ 34 h 151"/>
                <a:gd name="T22" fmla="*/ 72 w 142"/>
                <a:gd name="T23" fmla="*/ 20 h 151"/>
                <a:gd name="T24" fmla="*/ 37 w 142"/>
                <a:gd name="T25" fmla="*/ 34 h 151"/>
                <a:gd name="T26" fmla="*/ 24 w 142"/>
                <a:gd name="T27" fmla="*/ 76 h 151"/>
                <a:gd name="T28" fmla="*/ 37 w 142"/>
                <a:gd name="T29" fmla="*/ 117 h 151"/>
                <a:gd name="T30" fmla="*/ 72 w 142"/>
                <a:gd name="T31" fmla="*/ 131 h 151"/>
                <a:gd name="T32" fmla="*/ 107 w 142"/>
                <a:gd name="T33" fmla="*/ 117 h 151"/>
                <a:gd name="T34" fmla="*/ 118 w 142"/>
                <a:gd name="T35" fmla="*/ 76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51">
                  <a:moveTo>
                    <a:pt x="142" y="75"/>
                  </a:moveTo>
                  <a:cubicBezTo>
                    <a:pt x="142" y="98"/>
                    <a:pt x="135" y="116"/>
                    <a:pt x="122" y="130"/>
                  </a:cubicBezTo>
                  <a:cubicBezTo>
                    <a:pt x="109" y="144"/>
                    <a:pt x="92" y="151"/>
                    <a:pt x="70" y="151"/>
                  </a:cubicBezTo>
                  <a:cubicBezTo>
                    <a:pt x="48" y="151"/>
                    <a:pt x="31" y="144"/>
                    <a:pt x="19" y="130"/>
                  </a:cubicBezTo>
                  <a:cubicBezTo>
                    <a:pt x="6" y="117"/>
                    <a:pt x="0" y="99"/>
                    <a:pt x="0" y="77"/>
                  </a:cubicBezTo>
                  <a:cubicBezTo>
                    <a:pt x="0" y="52"/>
                    <a:pt x="7" y="33"/>
                    <a:pt x="21" y="19"/>
                  </a:cubicBezTo>
                  <a:cubicBezTo>
                    <a:pt x="34" y="6"/>
                    <a:pt x="52" y="0"/>
                    <a:pt x="73" y="0"/>
                  </a:cubicBezTo>
                  <a:cubicBezTo>
                    <a:pt x="95" y="0"/>
                    <a:pt x="112" y="7"/>
                    <a:pt x="124" y="20"/>
                  </a:cubicBezTo>
                  <a:cubicBezTo>
                    <a:pt x="136" y="33"/>
                    <a:pt x="142" y="52"/>
                    <a:pt x="142" y="75"/>
                  </a:cubicBezTo>
                  <a:close/>
                  <a:moveTo>
                    <a:pt x="118" y="76"/>
                  </a:moveTo>
                  <a:cubicBezTo>
                    <a:pt x="118" y="57"/>
                    <a:pt x="114" y="43"/>
                    <a:pt x="106" y="34"/>
                  </a:cubicBezTo>
                  <a:cubicBezTo>
                    <a:pt x="98" y="24"/>
                    <a:pt x="86" y="20"/>
                    <a:pt x="72" y="20"/>
                  </a:cubicBezTo>
                  <a:cubicBezTo>
                    <a:pt x="57" y="20"/>
                    <a:pt x="46" y="24"/>
                    <a:pt x="37" y="34"/>
                  </a:cubicBezTo>
                  <a:cubicBezTo>
                    <a:pt x="28" y="44"/>
                    <a:pt x="24" y="58"/>
                    <a:pt x="24" y="76"/>
                  </a:cubicBezTo>
                  <a:cubicBezTo>
                    <a:pt x="24" y="94"/>
                    <a:pt x="28" y="107"/>
                    <a:pt x="37" y="117"/>
                  </a:cubicBezTo>
                  <a:cubicBezTo>
                    <a:pt x="46" y="127"/>
                    <a:pt x="57" y="131"/>
                    <a:pt x="72" y="131"/>
                  </a:cubicBezTo>
                  <a:cubicBezTo>
                    <a:pt x="87" y="131"/>
                    <a:pt x="99" y="126"/>
                    <a:pt x="107" y="117"/>
                  </a:cubicBezTo>
                  <a:cubicBezTo>
                    <a:pt x="114" y="107"/>
                    <a:pt x="118" y="93"/>
                    <a:pt x="11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21"/>
            <p:cNvSpPr>
              <a:spLocks noEditPoints="1"/>
            </p:cNvSpPr>
            <p:nvPr/>
          </p:nvSpPr>
          <p:spPr bwMode="black">
            <a:xfrm>
              <a:off x="4608" y="2038"/>
              <a:ext cx="71" cy="499"/>
            </a:xfrm>
            <a:custGeom>
              <a:avLst/>
              <a:gdLst>
                <a:gd name="T0" fmla="*/ 30 w 30"/>
                <a:gd name="T1" fmla="*/ 15 h 211"/>
                <a:gd name="T2" fmla="*/ 25 w 30"/>
                <a:gd name="T3" fmla="*/ 26 h 211"/>
                <a:gd name="T4" fmla="*/ 15 w 30"/>
                <a:gd name="T5" fmla="*/ 30 h 211"/>
                <a:gd name="T6" fmla="*/ 4 w 30"/>
                <a:gd name="T7" fmla="*/ 26 h 211"/>
                <a:gd name="T8" fmla="*/ 0 w 30"/>
                <a:gd name="T9" fmla="*/ 15 h 211"/>
                <a:gd name="T10" fmla="*/ 4 w 30"/>
                <a:gd name="T11" fmla="*/ 4 h 211"/>
                <a:gd name="T12" fmla="*/ 15 w 30"/>
                <a:gd name="T13" fmla="*/ 0 h 211"/>
                <a:gd name="T14" fmla="*/ 25 w 30"/>
                <a:gd name="T15" fmla="*/ 4 h 211"/>
                <a:gd name="T16" fmla="*/ 30 w 30"/>
                <a:gd name="T17" fmla="*/ 15 h 211"/>
                <a:gd name="T18" fmla="*/ 26 w 30"/>
                <a:gd name="T19" fmla="*/ 211 h 211"/>
                <a:gd name="T20" fmla="*/ 3 w 30"/>
                <a:gd name="T21" fmla="*/ 211 h 211"/>
                <a:gd name="T22" fmla="*/ 3 w 30"/>
                <a:gd name="T23" fmla="*/ 67 h 211"/>
                <a:gd name="T24" fmla="*/ 26 w 30"/>
                <a:gd name="T25" fmla="*/ 67 h 211"/>
                <a:gd name="T26" fmla="*/ 26 w 30"/>
                <a:gd name="T27" fmla="*/ 211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0" h="211">
                  <a:moveTo>
                    <a:pt x="30" y="15"/>
                  </a:moveTo>
                  <a:cubicBezTo>
                    <a:pt x="30" y="19"/>
                    <a:pt x="28" y="23"/>
                    <a:pt x="25" y="26"/>
                  </a:cubicBezTo>
                  <a:cubicBezTo>
                    <a:pt x="23" y="29"/>
                    <a:pt x="19" y="30"/>
                    <a:pt x="15" y="30"/>
                  </a:cubicBezTo>
                  <a:cubicBezTo>
                    <a:pt x="11" y="30"/>
                    <a:pt x="7" y="29"/>
                    <a:pt x="4" y="26"/>
                  </a:cubicBezTo>
                  <a:cubicBezTo>
                    <a:pt x="1" y="23"/>
                    <a:pt x="0" y="19"/>
                    <a:pt x="0" y="15"/>
                  </a:cubicBezTo>
                  <a:cubicBezTo>
                    <a:pt x="0" y="11"/>
                    <a:pt x="1" y="7"/>
                    <a:pt x="4" y="4"/>
                  </a:cubicBezTo>
                  <a:cubicBezTo>
                    <a:pt x="7" y="1"/>
                    <a:pt x="11" y="0"/>
                    <a:pt x="15" y="0"/>
                  </a:cubicBezTo>
                  <a:cubicBezTo>
                    <a:pt x="19" y="0"/>
                    <a:pt x="23" y="1"/>
                    <a:pt x="25" y="4"/>
                  </a:cubicBezTo>
                  <a:cubicBezTo>
                    <a:pt x="28" y="7"/>
                    <a:pt x="30" y="11"/>
                    <a:pt x="30" y="15"/>
                  </a:cubicBezTo>
                  <a:close/>
                  <a:moveTo>
                    <a:pt x="26" y="211"/>
                  </a:moveTo>
                  <a:cubicBezTo>
                    <a:pt x="3" y="211"/>
                    <a:pt x="3" y="211"/>
                    <a:pt x="3" y="211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26" y="67"/>
                    <a:pt x="26" y="67"/>
                    <a:pt x="26" y="67"/>
                  </a:cubicBezTo>
                  <a:lnTo>
                    <a:pt x="26" y="21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black">
            <a:xfrm>
              <a:off x="4760" y="2187"/>
              <a:ext cx="283" cy="350"/>
            </a:xfrm>
            <a:custGeom>
              <a:avLst/>
              <a:gdLst>
                <a:gd name="T0" fmla="*/ 120 w 120"/>
                <a:gd name="T1" fmla="*/ 148 h 148"/>
                <a:gd name="T2" fmla="*/ 96 w 120"/>
                <a:gd name="T3" fmla="*/ 148 h 148"/>
                <a:gd name="T4" fmla="*/ 96 w 120"/>
                <a:gd name="T5" fmla="*/ 65 h 148"/>
                <a:gd name="T6" fmla="*/ 63 w 120"/>
                <a:gd name="T7" fmla="*/ 20 h 148"/>
                <a:gd name="T8" fmla="*/ 34 w 120"/>
                <a:gd name="T9" fmla="*/ 33 h 148"/>
                <a:gd name="T10" fmla="*/ 23 w 120"/>
                <a:gd name="T11" fmla="*/ 65 h 148"/>
                <a:gd name="T12" fmla="*/ 23 w 120"/>
                <a:gd name="T13" fmla="*/ 148 h 148"/>
                <a:gd name="T14" fmla="*/ 0 w 120"/>
                <a:gd name="T15" fmla="*/ 148 h 148"/>
                <a:gd name="T16" fmla="*/ 0 w 120"/>
                <a:gd name="T17" fmla="*/ 4 h 148"/>
                <a:gd name="T18" fmla="*/ 23 w 120"/>
                <a:gd name="T19" fmla="*/ 4 h 148"/>
                <a:gd name="T20" fmla="*/ 23 w 120"/>
                <a:gd name="T21" fmla="*/ 27 h 148"/>
                <a:gd name="T22" fmla="*/ 24 w 120"/>
                <a:gd name="T23" fmla="*/ 27 h 148"/>
                <a:gd name="T24" fmla="*/ 71 w 120"/>
                <a:gd name="T25" fmla="*/ 0 h 148"/>
                <a:gd name="T26" fmla="*/ 107 w 120"/>
                <a:gd name="T27" fmla="*/ 16 h 148"/>
                <a:gd name="T28" fmla="*/ 120 w 120"/>
                <a:gd name="T29" fmla="*/ 59 h 148"/>
                <a:gd name="T30" fmla="*/ 120 w 120"/>
                <a:gd name="T31" fmla="*/ 148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20" h="148">
                  <a:moveTo>
                    <a:pt x="120" y="148"/>
                  </a:moveTo>
                  <a:cubicBezTo>
                    <a:pt x="96" y="148"/>
                    <a:pt x="96" y="148"/>
                    <a:pt x="96" y="148"/>
                  </a:cubicBezTo>
                  <a:cubicBezTo>
                    <a:pt x="96" y="65"/>
                    <a:pt x="96" y="65"/>
                    <a:pt x="96" y="65"/>
                  </a:cubicBezTo>
                  <a:cubicBezTo>
                    <a:pt x="96" y="35"/>
                    <a:pt x="85" y="20"/>
                    <a:pt x="63" y="20"/>
                  </a:cubicBezTo>
                  <a:cubicBezTo>
                    <a:pt x="51" y="20"/>
                    <a:pt x="42" y="24"/>
                    <a:pt x="34" y="33"/>
                  </a:cubicBezTo>
                  <a:cubicBezTo>
                    <a:pt x="27" y="41"/>
                    <a:pt x="23" y="52"/>
                    <a:pt x="23" y="65"/>
                  </a:cubicBezTo>
                  <a:cubicBezTo>
                    <a:pt x="23" y="148"/>
                    <a:pt x="23" y="148"/>
                    <a:pt x="23" y="148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3" y="4"/>
                    <a:pt x="23" y="4"/>
                    <a:pt x="23" y="4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34" y="9"/>
                    <a:pt x="50" y="0"/>
                    <a:pt x="71" y="0"/>
                  </a:cubicBezTo>
                  <a:cubicBezTo>
                    <a:pt x="87" y="0"/>
                    <a:pt x="99" y="5"/>
                    <a:pt x="107" y="16"/>
                  </a:cubicBezTo>
                  <a:cubicBezTo>
                    <a:pt x="115" y="26"/>
                    <a:pt x="120" y="40"/>
                    <a:pt x="120" y="59"/>
                  </a:cubicBezTo>
                  <a:lnTo>
                    <a:pt x="120" y="1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black">
            <a:xfrm>
              <a:off x="5083" y="2095"/>
              <a:ext cx="199" cy="449"/>
            </a:xfrm>
            <a:custGeom>
              <a:avLst/>
              <a:gdLst>
                <a:gd name="T0" fmla="*/ 84 w 84"/>
                <a:gd name="T1" fmla="*/ 185 h 190"/>
                <a:gd name="T2" fmla="*/ 63 w 84"/>
                <a:gd name="T3" fmla="*/ 190 h 190"/>
                <a:gd name="T4" fmla="*/ 25 w 84"/>
                <a:gd name="T5" fmla="*/ 147 h 190"/>
                <a:gd name="T6" fmla="*/ 25 w 84"/>
                <a:gd name="T7" fmla="*/ 62 h 190"/>
                <a:gd name="T8" fmla="*/ 0 w 84"/>
                <a:gd name="T9" fmla="*/ 62 h 190"/>
                <a:gd name="T10" fmla="*/ 0 w 84"/>
                <a:gd name="T11" fmla="*/ 43 h 190"/>
                <a:gd name="T12" fmla="*/ 25 w 84"/>
                <a:gd name="T13" fmla="*/ 43 h 190"/>
                <a:gd name="T14" fmla="*/ 25 w 84"/>
                <a:gd name="T15" fmla="*/ 7 h 190"/>
                <a:gd name="T16" fmla="*/ 48 w 84"/>
                <a:gd name="T17" fmla="*/ 0 h 190"/>
                <a:gd name="T18" fmla="*/ 48 w 84"/>
                <a:gd name="T19" fmla="*/ 43 h 190"/>
                <a:gd name="T20" fmla="*/ 84 w 84"/>
                <a:gd name="T21" fmla="*/ 43 h 190"/>
                <a:gd name="T22" fmla="*/ 84 w 84"/>
                <a:gd name="T23" fmla="*/ 62 h 190"/>
                <a:gd name="T24" fmla="*/ 48 w 84"/>
                <a:gd name="T25" fmla="*/ 62 h 190"/>
                <a:gd name="T26" fmla="*/ 48 w 84"/>
                <a:gd name="T27" fmla="*/ 143 h 190"/>
                <a:gd name="T28" fmla="*/ 53 w 84"/>
                <a:gd name="T29" fmla="*/ 164 h 190"/>
                <a:gd name="T30" fmla="*/ 69 w 84"/>
                <a:gd name="T31" fmla="*/ 170 h 190"/>
                <a:gd name="T32" fmla="*/ 84 w 84"/>
                <a:gd name="T33" fmla="*/ 165 h 190"/>
                <a:gd name="T34" fmla="*/ 84 w 84"/>
                <a:gd name="T35" fmla="*/ 185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4" h="190">
                  <a:moveTo>
                    <a:pt x="84" y="185"/>
                  </a:moveTo>
                  <a:cubicBezTo>
                    <a:pt x="79" y="188"/>
                    <a:pt x="72" y="190"/>
                    <a:pt x="63" y="190"/>
                  </a:cubicBezTo>
                  <a:cubicBezTo>
                    <a:pt x="37" y="190"/>
                    <a:pt x="25" y="176"/>
                    <a:pt x="25" y="147"/>
                  </a:cubicBezTo>
                  <a:cubicBezTo>
                    <a:pt x="25" y="62"/>
                    <a:pt x="25" y="62"/>
                    <a:pt x="25" y="62"/>
                  </a:cubicBezTo>
                  <a:cubicBezTo>
                    <a:pt x="0" y="62"/>
                    <a:pt x="0" y="62"/>
                    <a:pt x="0" y="62"/>
                  </a:cubicBezTo>
                  <a:cubicBezTo>
                    <a:pt x="0" y="43"/>
                    <a:pt x="0" y="43"/>
                    <a:pt x="0" y="43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7"/>
                    <a:pt x="25" y="7"/>
                    <a:pt x="25" y="7"/>
                  </a:cubicBezTo>
                  <a:cubicBezTo>
                    <a:pt x="32" y="5"/>
                    <a:pt x="40" y="3"/>
                    <a:pt x="48" y="0"/>
                  </a:cubicBezTo>
                  <a:cubicBezTo>
                    <a:pt x="48" y="43"/>
                    <a:pt x="48" y="43"/>
                    <a:pt x="48" y="43"/>
                  </a:cubicBezTo>
                  <a:cubicBezTo>
                    <a:pt x="84" y="43"/>
                    <a:pt x="84" y="43"/>
                    <a:pt x="84" y="43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48" y="62"/>
                    <a:pt x="48" y="62"/>
                    <a:pt x="48" y="62"/>
                  </a:cubicBezTo>
                  <a:cubicBezTo>
                    <a:pt x="48" y="143"/>
                    <a:pt x="48" y="143"/>
                    <a:pt x="48" y="143"/>
                  </a:cubicBezTo>
                  <a:cubicBezTo>
                    <a:pt x="48" y="153"/>
                    <a:pt x="50" y="160"/>
                    <a:pt x="53" y="164"/>
                  </a:cubicBezTo>
                  <a:cubicBezTo>
                    <a:pt x="56" y="168"/>
                    <a:pt x="62" y="170"/>
                    <a:pt x="69" y="170"/>
                  </a:cubicBezTo>
                  <a:cubicBezTo>
                    <a:pt x="75" y="170"/>
                    <a:pt x="80" y="169"/>
                    <a:pt x="84" y="165"/>
                  </a:cubicBezTo>
                  <a:lnTo>
                    <a:pt x="84" y="1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24"/>
            <p:cNvSpPr>
              <a:spLocks noEditPoints="1"/>
            </p:cNvSpPr>
            <p:nvPr/>
          </p:nvSpPr>
          <p:spPr bwMode="black">
            <a:xfrm>
              <a:off x="5303" y="2185"/>
              <a:ext cx="71" cy="68"/>
            </a:xfrm>
            <a:custGeom>
              <a:avLst/>
              <a:gdLst>
                <a:gd name="T0" fmla="*/ 30 w 30"/>
                <a:gd name="T1" fmla="*/ 15 h 29"/>
                <a:gd name="T2" fmla="*/ 25 w 30"/>
                <a:gd name="T3" fmla="*/ 25 h 29"/>
                <a:gd name="T4" fmla="*/ 15 w 30"/>
                <a:gd name="T5" fmla="*/ 29 h 29"/>
                <a:gd name="T6" fmla="*/ 4 w 30"/>
                <a:gd name="T7" fmla="*/ 25 h 29"/>
                <a:gd name="T8" fmla="*/ 0 w 30"/>
                <a:gd name="T9" fmla="*/ 15 h 29"/>
                <a:gd name="T10" fmla="*/ 5 w 30"/>
                <a:gd name="T11" fmla="*/ 4 h 29"/>
                <a:gd name="T12" fmla="*/ 15 w 30"/>
                <a:gd name="T13" fmla="*/ 0 h 29"/>
                <a:gd name="T14" fmla="*/ 25 w 30"/>
                <a:gd name="T15" fmla="*/ 4 h 29"/>
                <a:gd name="T16" fmla="*/ 30 w 30"/>
                <a:gd name="T17" fmla="*/ 15 h 29"/>
                <a:gd name="T18" fmla="*/ 28 w 30"/>
                <a:gd name="T19" fmla="*/ 15 h 29"/>
                <a:gd name="T20" fmla="*/ 24 w 30"/>
                <a:gd name="T21" fmla="*/ 5 h 29"/>
                <a:gd name="T22" fmla="*/ 15 w 30"/>
                <a:gd name="T23" fmla="*/ 2 h 29"/>
                <a:gd name="T24" fmla="*/ 6 w 30"/>
                <a:gd name="T25" fmla="*/ 5 h 29"/>
                <a:gd name="T26" fmla="*/ 2 w 30"/>
                <a:gd name="T27" fmla="*/ 15 h 29"/>
                <a:gd name="T28" fmla="*/ 6 w 30"/>
                <a:gd name="T29" fmla="*/ 24 h 29"/>
                <a:gd name="T30" fmla="*/ 15 w 30"/>
                <a:gd name="T31" fmla="*/ 28 h 29"/>
                <a:gd name="T32" fmla="*/ 24 w 30"/>
                <a:gd name="T33" fmla="*/ 24 h 29"/>
                <a:gd name="T34" fmla="*/ 28 w 30"/>
                <a:gd name="T35" fmla="*/ 15 h 29"/>
                <a:gd name="T36" fmla="*/ 22 w 30"/>
                <a:gd name="T37" fmla="*/ 24 h 29"/>
                <a:gd name="T38" fmla="*/ 19 w 30"/>
                <a:gd name="T39" fmla="*/ 24 h 29"/>
                <a:gd name="T40" fmla="*/ 17 w 30"/>
                <a:gd name="T41" fmla="*/ 19 h 29"/>
                <a:gd name="T42" fmla="*/ 14 w 30"/>
                <a:gd name="T43" fmla="*/ 16 h 29"/>
                <a:gd name="T44" fmla="*/ 12 w 30"/>
                <a:gd name="T45" fmla="*/ 16 h 29"/>
                <a:gd name="T46" fmla="*/ 12 w 30"/>
                <a:gd name="T47" fmla="*/ 24 h 29"/>
                <a:gd name="T48" fmla="*/ 9 w 30"/>
                <a:gd name="T49" fmla="*/ 24 h 29"/>
                <a:gd name="T50" fmla="*/ 9 w 30"/>
                <a:gd name="T51" fmla="*/ 5 h 29"/>
                <a:gd name="T52" fmla="*/ 15 w 30"/>
                <a:gd name="T53" fmla="*/ 5 h 29"/>
                <a:gd name="T54" fmla="*/ 20 w 30"/>
                <a:gd name="T55" fmla="*/ 7 h 29"/>
                <a:gd name="T56" fmla="*/ 21 w 30"/>
                <a:gd name="T57" fmla="*/ 10 h 29"/>
                <a:gd name="T58" fmla="*/ 20 w 30"/>
                <a:gd name="T59" fmla="*/ 13 h 29"/>
                <a:gd name="T60" fmla="*/ 17 w 30"/>
                <a:gd name="T61" fmla="*/ 15 h 29"/>
                <a:gd name="T62" fmla="*/ 17 w 30"/>
                <a:gd name="T63" fmla="*/ 15 h 29"/>
                <a:gd name="T64" fmla="*/ 20 w 30"/>
                <a:gd name="T65" fmla="*/ 19 h 29"/>
                <a:gd name="T66" fmla="*/ 22 w 30"/>
                <a:gd name="T67" fmla="*/ 24 h 29"/>
                <a:gd name="T68" fmla="*/ 19 w 30"/>
                <a:gd name="T69" fmla="*/ 10 h 29"/>
                <a:gd name="T70" fmla="*/ 18 w 30"/>
                <a:gd name="T71" fmla="*/ 8 h 29"/>
                <a:gd name="T72" fmla="*/ 14 w 30"/>
                <a:gd name="T73" fmla="*/ 7 h 29"/>
                <a:gd name="T74" fmla="*/ 12 w 30"/>
                <a:gd name="T75" fmla="*/ 7 h 29"/>
                <a:gd name="T76" fmla="*/ 12 w 30"/>
                <a:gd name="T77" fmla="*/ 14 h 29"/>
                <a:gd name="T78" fmla="*/ 15 w 30"/>
                <a:gd name="T79" fmla="*/ 14 h 29"/>
                <a:gd name="T80" fmla="*/ 19 w 30"/>
                <a:gd name="T81" fmla="*/ 1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0" h="29">
                  <a:moveTo>
                    <a:pt x="30" y="15"/>
                  </a:moveTo>
                  <a:cubicBezTo>
                    <a:pt x="30" y="19"/>
                    <a:pt x="28" y="22"/>
                    <a:pt x="25" y="25"/>
                  </a:cubicBezTo>
                  <a:cubicBezTo>
                    <a:pt x="23" y="28"/>
                    <a:pt x="19" y="29"/>
                    <a:pt x="15" y="29"/>
                  </a:cubicBezTo>
                  <a:cubicBezTo>
                    <a:pt x="11" y="29"/>
                    <a:pt x="7" y="28"/>
                    <a:pt x="4" y="25"/>
                  </a:cubicBezTo>
                  <a:cubicBezTo>
                    <a:pt x="2" y="22"/>
                    <a:pt x="0" y="19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7" y="2"/>
                    <a:pt x="11" y="0"/>
                    <a:pt x="15" y="0"/>
                  </a:cubicBezTo>
                  <a:cubicBezTo>
                    <a:pt x="19" y="0"/>
                    <a:pt x="23" y="1"/>
                    <a:pt x="25" y="4"/>
                  </a:cubicBezTo>
                  <a:cubicBezTo>
                    <a:pt x="28" y="7"/>
                    <a:pt x="30" y="10"/>
                    <a:pt x="30" y="15"/>
                  </a:cubicBezTo>
                  <a:close/>
                  <a:moveTo>
                    <a:pt x="28" y="15"/>
                  </a:moveTo>
                  <a:cubicBezTo>
                    <a:pt x="28" y="11"/>
                    <a:pt x="27" y="8"/>
                    <a:pt x="24" y="5"/>
                  </a:cubicBezTo>
                  <a:cubicBezTo>
                    <a:pt x="22" y="3"/>
                    <a:pt x="19" y="2"/>
                    <a:pt x="15" y="2"/>
                  </a:cubicBezTo>
                  <a:cubicBezTo>
                    <a:pt x="11" y="2"/>
                    <a:pt x="8" y="3"/>
                    <a:pt x="6" y="5"/>
                  </a:cubicBezTo>
                  <a:cubicBezTo>
                    <a:pt x="3" y="8"/>
                    <a:pt x="2" y="11"/>
                    <a:pt x="2" y="15"/>
                  </a:cubicBezTo>
                  <a:cubicBezTo>
                    <a:pt x="2" y="18"/>
                    <a:pt x="3" y="21"/>
                    <a:pt x="6" y="24"/>
                  </a:cubicBezTo>
                  <a:cubicBezTo>
                    <a:pt x="8" y="26"/>
                    <a:pt x="11" y="28"/>
                    <a:pt x="15" y="28"/>
                  </a:cubicBezTo>
                  <a:cubicBezTo>
                    <a:pt x="19" y="28"/>
                    <a:pt x="22" y="26"/>
                    <a:pt x="24" y="24"/>
                  </a:cubicBezTo>
                  <a:cubicBezTo>
                    <a:pt x="27" y="21"/>
                    <a:pt x="28" y="18"/>
                    <a:pt x="28" y="15"/>
                  </a:cubicBezTo>
                  <a:close/>
                  <a:moveTo>
                    <a:pt x="22" y="24"/>
                  </a:moveTo>
                  <a:cubicBezTo>
                    <a:pt x="19" y="24"/>
                    <a:pt x="19" y="24"/>
                    <a:pt x="19" y="24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6" y="17"/>
                    <a:pt x="15" y="16"/>
                    <a:pt x="1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2" y="24"/>
                    <a:pt x="12" y="24"/>
                    <a:pt x="12" y="24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9" y="5"/>
                    <a:pt x="9" y="5"/>
                    <a:pt x="9" y="5"/>
                  </a:cubicBezTo>
                  <a:cubicBezTo>
                    <a:pt x="15" y="5"/>
                    <a:pt x="15" y="5"/>
                    <a:pt x="15" y="5"/>
                  </a:cubicBezTo>
                  <a:cubicBezTo>
                    <a:pt x="17" y="5"/>
                    <a:pt x="19" y="6"/>
                    <a:pt x="20" y="7"/>
                  </a:cubicBezTo>
                  <a:cubicBezTo>
                    <a:pt x="21" y="8"/>
                    <a:pt x="21" y="9"/>
                    <a:pt x="21" y="10"/>
                  </a:cubicBezTo>
                  <a:cubicBezTo>
                    <a:pt x="21" y="11"/>
                    <a:pt x="21" y="13"/>
                    <a:pt x="20" y="13"/>
                  </a:cubicBezTo>
                  <a:cubicBezTo>
                    <a:pt x="19" y="14"/>
                    <a:pt x="18" y="15"/>
                    <a:pt x="17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8" y="16"/>
                    <a:pt x="19" y="17"/>
                    <a:pt x="20" y="19"/>
                  </a:cubicBezTo>
                  <a:lnTo>
                    <a:pt x="22" y="24"/>
                  </a:lnTo>
                  <a:close/>
                  <a:moveTo>
                    <a:pt x="19" y="10"/>
                  </a:moveTo>
                  <a:cubicBezTo>
                    <a:pt x="19" y="9"/>
                    <a:pt x="18" y="9"/>
                    <a:pt x="18" y="8"/>
                  </a:cubicBezTo>
                  <a:cubicBezTo>
                    <a:pt x="17" y="8"/>
                    <a:pt x="16" y="7"/>
                    <a:pt x="14" y="7"/>
                  </a:cubicBezTo>
                  <a:cubicBezTo>
                    <a:pt x="12" y="7"/>
                    <a:pt x="12" y="7"/>
                    <a:pt x="12" y="7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15" y="14"/>
                    <a:pt x="15" y="14"/>
                    <a:pt x="15" y="14"/>
                  </a:cubicBezTo>
                  <a:cubicBezTo>
                    <a:pt x="17" y="14"/>
                    <a:pt x="19" y="13"/>
                    <a:pt x="19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black">
            <a:xfrm>
              <a:off x="2336" y="1833"/>
              <a:ext cx="175" cy="172"/>
            </a:xfrm>
            <a:custGeom>
              <a:avLst/>
              <a:gdLst>
                <a:gd name="T0" fmla="*/ 74 w 74"/>
                <a:gd name="T1" fmla="*/ 73 h 73"/>
                <a:gd name="T2" fmla="*/ 66 w 74"/>
                <a:gd name="T3" fmla="*/ 73 h 73"/>
                <a:gd name="T4" fmla="*/ 66 w 74"/>
                <a:gd name="T5" fmla="*/ 24 h 73"/>
                <a:gd name="T6" fmla="*/ 66 w 74"/>
                <a:gd name="T7" fmla="*/ 10 h 73"/>
                <a:gd name="T8" fmla="*/ 66 w 74"/>
                <a:gd name="T9" fmla="*/ 10 h 73"/>
                <a:gd name="T10" fmla="*/ 64 w 74"/>
                <a:gd name="T11" fmla="*/ 17 h 73"/>
                <a:gd name="T12" fmla="*/ 39 w 74"/>
                <a:gd name="T13" fmla="*/ 73 h 73"/>
                <a:gd name="T14" fmla="*/ 35 w 74"/>
                <a:gd name="T15" fmla="*/ 73 h 73"/>
                <a:gd name="T16" fmla="*/ 10 w 74"/>
                <a:gd name="T17" fmla="*/ 17 h 73"/>
                <a:gd name="T18" fmla="*/ 8 w 74"/>
                <a:gd name="T19" fmla="*/ 10 h 73"/>
                <a:gd name="T20" fmla="*/ 8 w 74"/>
                <a:gd name="T21" fmla="*/ 10 h 73"/>
                <a:gd name="T22" fmla="*/ 8 w 74"/>
                <a:gd name="T23" fmla="*/ 24 h 73"/>
                <a:gd name="T24" fmla="*/ 8 w 74"/>
                <a:gd name="T25" fmla="*/ 73 h 73"/>
                <a:gd name="T26" fmla="*/ 0 w 74"/>
                <a:gd name="T27" fmla="*/ 73 h 73"/>
                <a:gd name="T28" fmla="*/ 0 w 74"/>
                <a:gd name="T29" fmla="*/ 0 h 73"/>
                <a:gd name="T30" fmla="*/ 11 w 74"/>
                <a:gd name="T31" fmla="*/ 0 h 73"/>
                <a:gd name="T32" fmla="*/ 34 w 74"/>
                <a:gd name="T33" fmla="*/ 51 h 73"/>
                <a:gd name="T34" fmla="*/ 37 w 74"/>
                <a:gd name="T35" fmla="*/ 59 h 73"/>
                <a:gd name="T36" fmla="*/ 37 w 74"/>
                <a:gd name="T37" fmla="*/ 59 h 73"/>
                <a:gd name="T38" fmla="*/ 41 w 74"/>
                <a:gd name="T39" fmla="*/ 50 h 73"/>
                <a:gd name="T40" fmla="*/ 63 w 74"/>
                <a:gd name="T41" fmla="*/ 0 h 73"/>
                <a:gd name="T42" fmla="*/ 74 w 74"/>
                <a:gd name="T43" fmla="*/ 0 h 73"/>
                <a:gd name="T44" fmla="*/ 74 w 74"/>
                <a:gd name="T45" fmla="*/ 73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74" h="73">
                  <a:moveTo>
                    <a:pt x="74" y="73"/>
                  </a:moveTo>
                  <a:cubicBezTo>
                    <a:pt x="66" y="73"/>
                    <a:pt x="66" y="73"/>
                    <a:pt x="66" y="73"/>
                  </a:cubicBezTo>
                  <a:cubicBezTo>
                    <a:pt x="66" y="24"/>
                    <a:pt x="66" y="24"/>
                    <a:pt x="66" y="24"/>
                  </a:cubicBezTo>
                  <a:cubicBezTo>
                    <a:pt x="66" y="20"/>
                    <a:pt x="66" y="15"/>
                    <a:pt x="66" y="10"/>
                  </a:cubicBezTo>
                  <a:cubicBezTo>
                    <a:pt x="66" y="10"/>
                    <a:pt x="66" y="10"/>
                    <a:pt x="66" y="10"/>
                  </a:cubicBezTo>
                  <a:cubicBezTo>
                    <a:pt x="65" y="13"/>
                    <a:pt x="65" y="15"/>
                    <a:pt x="64" y="17"/>
                  </a:cubicBezTo>
                  <a:cubicBezTo>
                    <a:pt x="39" y="73"/>
                    <a:pt x="39" y="73"/>
                    <a:pt x="39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10" y="17"/>
                    <a:pt x="10" y="17"/>
                    <a:pt x="10" y="17"/>
                  </a:cubicBezTo>
                  <a:cubicBezTo>
                    <a:pt x="9" y="16"/>
                    <a:pt x="9" y="13"/>
                    <a:pt x="8" y="10"/>
                  </a:cubicBezTo>
                  <a:cubicBezTo>
                    <a:pt x="8" y="10"/>
                    <a:pt x="8" y="10"/>
                    <a:pt x="8" y="10"/>
                  </a:cubicBezTo>
                  <a:cubicBezTo>
                    <a:pt x="8" y="13"/>
                    <a:pt x="8" y="17"/>
                    <a:pt x="8" y="24"/>
                  </a:cubicBezTo>
                  <a:cubicBezTo>
                    <a:pt x="8" y="73"/>
                    <a:pt x="8" y="73"/>
                    <a:pt x="8" y="73"/>
                  </a:cubicBezTo>
                  <a:cubicBezTo>
                    <a:pt x="0" y="73"/>
                    <a:pt x="0" y="73"/>
                    <a:pt x="0" y="73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34" y="51"/>
                    <a:pt x="34" y="51"/>
                    <a:pt x="34" y="51"/>
                  </a:cubicBezTo>
                  <a:cubicBezTo>
                    <a:pt x="35" y="54"/>
                    <a:pt x="36" y="57"/>
                    <a:pt x="37" y="59"/>
                  </a:cubicBezTo>
                  <a:cubicBezTo>
                    <a:pt x="37" y="59"/>
                    <a:pt x="37" y="59"/>
                    <a:pt x="37" y="59"/>
                  </a:cubicBezTo>
                  <a:cubicBezTo>
                    <a:pt x="39" y="55"/>
                    <a:pt x="40" y="52"/>
                    <a:pt x="41" y="50"/>
                  </a:cubicBezTo>
                  <a:cubicBezTo>
                    <a:pt x="63" y="0"/>
                    <a:pt x="63" y="0"/>
                    <a:pt x="63" y="0"/>
                  </a:cubicBezTo>
                  <a:cubicBezTo>
                    <a:pt x="74" y="0"/>
                    <a:pt x="74" y="0"/>
                    <a:pt x="74" y="0"/>
                  </a:cubicBezTo>
                  <a:lnTo>
                    <a:pt x="74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6"/>
            <p:cNvSpPr>
              <a:spLocks noEditPoints="1"/>
            </p:cNvSpPr>
            <p:nvPr/>
          </p:nvSpPr>
          <p:spPr bwMode="black">
            <a:xfrm>
              <a:off x="2551" y="1826"/>
              <a:ext cx="26" cy="179"/>
            </a:xfrm>
            <a:custGeom>
              <a:avLst/>
              <a:gdLst>
                <a:gd name="T0" fmla="*/ 11 w 11"/>
                <a:gd name="T1" fmla="*/ 5 h 76"/>
                <a:gd name="T2" fmla="*/ 9 w 11"/>
                <a:gd name="T3" fmla="*/ 9 h 76"/>
                <a:gd name="T4" fmla="*/ 5 w 11"/>
                <a:gd name="T5" fmla="*/ 10 h 76"/>
                <a:gd name="T6" fmla="*/ 2 w 11"/>
                <a:gd name="T7" fmla="*/ 9 h 76"/>
                <a:gd name="T8" fmla="*/ 0 w 11"/>
                <a:gd name="T9" fmla="*/ 5 h 76"/>
                <a:gd name="T10" fmla="*/ 2 w 11"/>
                <a:gd name="T11" fmla="*/ 1 h 76"/>
                <a:gd name="T12" fmla="*/ 5 w 11"/>
                <a:gd name="T13" fmla="*/ 0 h 76"/>
                <a:gd name="T14" fmla="*/ 9 w 11"/>
                <a:gd name="T15" fmla="*/ 1 h 76"/>
                <a:gd name="T16" fmla="*/ 11 w 11"/>
                <a:gd name="T17" fmla="*/ 5 h 76"/>
                <a:gd name="T18" fmla="*/ 9 w 11"/>
                <a:gd name="T19" fmla="*/ 76 h 76"/>
                <a:gd name="T20" fmla="*/ 1 w 11"/>
                <a:gd name="T21" fmla="*/ 76 h 76"/>
                <a:gd name="T22" fmla="*/ 1 w 11"/>
                <a:gd name="T23" fmla="*/ 24 h 76"/>
                <a:gd name="T24" fmla="*/ 9 w 11"/>
                <a:gd name="T25" fmla="*/ 24 h 76"/>
                <a:gd name="T26" fmla="*/ 9 w 11"/>
                <a:gd name="T27" fmla="*/ 76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" h="76">
                  <a:moveTo>
                    <a:pt x="11" y="5"/>
                  </a:moveTo>
                  <a:cubicBezTo>
                    <a:pt x="11" y="7"/>
                    <a:pt x="10" y="8"/>
                    <a:pt x="9" y="9"/>
                  </a:cubicBezTo>
                  <a:cubicBezTo>
                    <a:pt x="8" y="10"/>
                    <a:pt x="7" y="10"/>
                    <a:pt x="5" y="10"/>
                  </a:cubicBezTo>
                  <a:cubicBezTo>
                    <a:pt x="4" y="10"/>
                    <a:pt x="3" y="10"/>
                    <a:pt x="2" y="9"/>
                  </a:cubicBezTo>
                  <a:cubicBezTo>
                    <a:pt x="1" y="8"/>
                    <a:pt x="0" y="7"/>
                    <a:pt x="0" y="5"/>
                  </a:cubicBezTo>
                  <a:cubicBezTo>
                    <a:pt x="0" y="3"/>
                    <a:pt x="1" y="2"/>
                    <a:pt x="2" y="1"/>
                  </a:cubicBezTo>
                  <a:cubicBezTo>
                    <a:pt x="3" y="0"/>
                    <a:pt x="4" y="0"/>
                    <a:pt x="5" y="0"/>
                  </a:cubicBezTo>
                  <a:cubicBezTo>
                    <a:pt x="7" y="0"/>
                    <a:pt x="8" y="0"/>
                    <a:pt x="9" y="1"/>
                  </a:cubicBezTo>
                  <a:cubicBezTo>
                    <a:pt x="10" y="2"/>
                    <a:pt x="11" y="3"/>
                    <a:pt x="11" y="5"/>
                  </a:cubicBezTo>
                  <a:close/>
                  <a:moveTo>
                    <a:pt x="9" y="76"/>
                  </a:moveTo>
                  <a:cubicBezTo>
                    <a:pt x="1" y="76"/>
                    <a:pt x="1" y="76"/>
                    <a:pt x="1" y="76"/>
                  </a:cubicBezTo>
                  <a:cubicBezTo>
                    <a:pt x="1" y="24"/>
                    <a:pt x="1" y="24"/>
                    <a:pt x="1" y="24"/>
                  </a:cubicBezTo>
                  <a:cubicBezTo>
                    <a:pt x="9" y="24"/>
                    <a:pt x="9" y="24"/>
                    <a:pt x="9" y="24"/>
                  </a:cubicBezTo>
                  <a:lnTo>
                    <a:pt x="9" y="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black">
            <a:xfrm>
              <a:off x="2603" y="1878"/>
              <a:ext cx="92" cy="130"/>
            </a:xfrm>
            <a:custGeom>
              <a:avLst/>
              <a:gdLst>
                <a:gd name="T0" fmla="*/ 39 w 39"/>
                <a:gd name="T1" fmla="*/ 51 h 55"/>
                <a:gd name="T2" fmla="*/ 25 w 39"/>
                <a:gd name="T3" fmla="*/ 55 h 55"/>
                <a:gd name="T4" fmla="*/ 7 w 39"/>
                <a:gd name="T5" fmla="*/ 47 h 55"/>
                <a:gd name="T6" fmla="*/ 0 w 39"/>
                <a:gd name="T7" fmla="*/ 29 h 55"/>
                <a:gd name="T8" fmla="*/ 8 w 39"/>
                <a:gd name="T9" fmla="*/ 8 h 55"/>
                <a:gd name="T10" fmla="*/ 27 w 39"/>
                <a:gd name="T11" fmla="*/ 0 h 55"/>
                <a:gd name="T12" fmla="*/ 39 w 39"/>
                <a:gd name="T13" fmla="*/ 3 h 55"/>
                <a:gd name="T14" fmla="*/ 39 w 39"/>
                <a:gd name="T15" fmla="*/ 12 h 55"/>
                <a:gd name="T16" fmla="*/ 27 w 39"/>
                <a:gd name="T17" fmla="*/ 7 h 55"/>
                <a:gd name="T18" fmla="*/ 14 w 39"/>
                <a:gd name="T19" fmla="*/ 13 h 55"/>
                <a:gd name="T20" fmla="*/ 9 w 39"/>
                <a:gd name="T21" fmla="*/ 28 h 55"/>
                <a:gd name="T22" fmla="*/ 14 w 39"/>
                <a:gd name="T23" fmla="*/ 43 h 55"/>
                <a:gd name="T24" fmla="*/ 27 w 39"/>
                <a:gd name="T25" fmla="*/ 48 h 55"/>
                <a:gd name="T26" fmla="*/ 39 w 39"/>
                <a:gd name="T27" fmla="*/ 43 h 55"/>
                <a:gd name="T28" fmla="*/ 39 w 39"/>
                <a:gd name="T29" fmla="*/ 51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9" h="55">
                  <a:moveTo>
                    <a:pt x="39" y="51"/>
                  </a:moveTo>
                  <a:cubicBezTo>
                    <a:pt x="35" y="54"/>
                    <a:pt x="31" y="55"/>
                    <a:pt x="25" y="55"/>
                  </a:cubicBezTo>
                  <a:cubicBezTo>
                    <a:pt x="18" y="55"/>
                    <a:pt x="12" y="52"/>
                    <a:pt x="7" y="47"/>
                  </a:cubicBezTo>
                  <a:cubicBezTo>
                    <a:pt x="3" y="43"/>
                    <a:pt x="0" y="36"/>
                    <a:pt x="0" y="29"/>
                  </a:cubicBezTo>
                  <a:cubicBezTo>
                    <a:pt x="0" y="20"/>
                    <a:pt x="3" y="13"/>
                    <a:pt x="8" y="8"/>
                  </a:cubicBezTo>
                  <a:cubicBezTo>
                    <a:pt x="13" y="3"/>
                    <a:pt x="19" y="0"/>
                    <a:pt x="27" y="0"/>
                  </a:cubicBezTo>
                  <a:cubicBezTo>
                    <a:pt x="32" y="0"/>
                    <a:pt x="36" y="1"/>
                    <a:pt x="39" y="3"/>
                  </a:cubicBezTo>
                  <a:cubicBezTo>
                    <a:pt x="39" y="12"/>
                    <a:pt x="39" y="12"/>
                    <a:pt x="39" y="12"/>
                  </a:cubicBezTo>
                  <a:cubicBezTo>
                    <a:pt x="36" y="9"/>
                    <a:pt x="32" y="7"/>
                    <a:pt x="27" y="7"/>
                  </a:cubicBezTo>
                  <a:cubicBezTo>
                    <a:pt x="22" y="7"/>
                    <a:pt x="18" y="9"/>
                    <a:pt x="14" y="13"/>
                  </a:cubicBezTo>
                  <a:cubicBezTo>
                    <a:pt x="11" y="17"/>
                    <a:pt x="9" y="22"/>
                    <a:pt x="9" y="28"/>
                  </a:cubicBezTo>
                  <a:cubicBezTo>
                    <a:pt x="9" y="34"/>
                    <a:pt x="11" y="39"/>
                    <a:pt x="14" y="43"/>
                  </a:cubicBezTo>
                  <a:cubicBezTo>
                    <a:pt x="17" y="46"/>
                    <a:pt x="21" y="48"/>
                    <a:pt x="27" y="48"/>
                  </a:cubicBezTo>
                  <a:cubicBezTo>
                    <a:pt x="31" y="48"/>
                    <a:pt x="35" y="46"/>
                    <a:pt x="39" y="43"/>
                  </a:cubicBezTo>
                  <a:lnTo>
                    <a:pt x="39" y="5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black">
            <a:xfrm>
              <a:off x="2726" y="1880"/>
              <a:ext cx="64" cy="125"/>
            </a:xfrm>
            <a:custGeom>
              <a:avLst/>
              <a:gdLst>
                <a:gd name="T0" fmla="*/ 27 w 27"/>
                <a:gd name="T1" fmla="*/ 9 h 53"/>
                <a:gd name="T2" fmla="*/ 21 w 27"/>
                <a:gd name="T3" fmla="*/ 7 h 53"/>
                <a:gd name="T4" fmla="*/ 12 w 27"/>
                <a:gd name="T5" fmla="*/ 12 h 53"/>
                <a:gd name="T6" fmla="*/ 8 w 27"/>
                <a:gd name="T7" fmla="*/ 26 h 53"/>
                <a:gd name="T8" fmla="*/ 8 w 27"/>
                <a:gd name="T9" fmla="*/ 53 h 53"/>
                <a:gd name="T10" fmla="*/ 0 w 27"/>
                <a:gd name="T11" fmla="*/ 53 h 53"/>
                <a:gd name="T12" fmla="*/ 0 w 27"/>
                <a:gd name="T13" fmla="*/ 1 h 53"/>
                <a:gd name="T14" fmla="*/ 8 w 27"/>
                <a:gd name="T15" fmla="*/ 1 h 53"/>
                <a:gd name="T16" fmla="*/ 8 w 27"/>
                <a:gd name="T17" fmla="*/ 11 h 53"/>
                <a:gd name="T18" fmla="*/ 9 w 27"/>
                <a:gd name="T19" fmla="*/ 11 h 53"/>
                <a:gd name="T20" fmla="*/ 14 w 27"/>
                <a:gd name="T21" fmla="*/ 3 h 53"/>
                <a:gd name="T22" fmla="*/ 22 w 27"/>
                <a:gd name="T23" fmla="*/ 0 h 53"/>
                <a:gd name="T24" fmla="*/ 27 w 27"/>
                <a:gd name="T25" fmla="*/ 0 h 53"/>
                <a:gd name="T26" fmla="*/ 27 w 27"/>
                <a:gd name="T27" fmla="*/ 9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53">
                  <a:moveTo>
                    <a:pt x="27" y="9"/>
                  </a:moveTo>
                  <a:cubicBezTo>
                    <a:pt x="26" y="8"/>
                    <a:pt x="24" y="7"/>
                    <a:pt x="21" y="7"/>
                  </a:cubicBezTo>
                  <a:cubicBezTo>
                    <a:pt x="17" y="7"/>
                    <a:pt x="15" y="9"/>
                    <a:pt x="12" y="12"/>
                  </a:cubicBezTo>
                  <a:cubicBezTo>
                    <a:pt x="10" y="15"/>
                    <a:pt x="8" y="20"/>
                    <a:pt x="8" y="26"/>
                  </a:cubicBezTo>
                  <a:cubicBezTo>
                    <a:pt x="8" y="53"/>
                    <a:pt x="8" y="53"/>
                    <a:pt x="8" y="53"/>
                  </a:cubicBezTo>
                  <a:cubicBezTo>
                    <a:pt x="0" y="53"/>
                    <a:pt x="0" y="53"/>
                    <a:pt x="0" y="5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8" y="1"/>
                    <a:pt x="8" y="1"/>
                    <a:pt x="8" y="1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9" y="11"/>
                    <a:pt x="9" y="11"/>
                    <a:pt x="9" y="11"/>
                  </a:cubicBezTo>
                  <a:cubicBezTo>
                    <a:pt x="10" y="8"/>
                    <a:pt x="12" y="5"/>
                    <a:pt x="14" y="3"/>
                  </a:cubicBezTo>
                  <a:cubicBezTo>
                    <a:pt x="17" y="1"/>
                    <a:pt x="19" y="0"/>
                    <a:pt x="22" y="0"/>
                  </a:cubicBezTo>
                  <a:cubicBezTo>
                    <a:pt x="24" y="0"/>
                    <a:pt x="26" y="0"/>
                    <a:pt x="27" y="0"/>
                  </a:cubicBezTo>
                  <a:lnTo>
                    <a:pt x="27" y="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9"/>
            <p:cNvSpPr>
              <a:spLocks noEditPoints="1"/>
            </p:cNvSpPr>
            <p:nvPr/>
          </p:nvSpPr>
          <p:spPr bwMode="black">
            <a:xfrm>
              <a:off x="2799" y="1878"/>
              <a:ext cx="121" cy="130"/>
            </a:xfrm>
            <a:custGeom>
              <a:avLst/>
              <a:gdLst>
                <a:gd name="T0" fmla="*/ 51 w 51"/>
                <a:gd name="T1" fmla="*/ 27 h 55"/>
                <a:gd name="T2" fmla="*/ 44 w 51"/>
                <a:gd name="T3" fmla="*/ 47 h 55"/>
                <a:gd name="T4" fmla="*/ 25 w 51"/>
                <a:gd name="T5" fmla="*/ 55 h 55"/>
                <a:gd name="T6" fmla="*/ 7 w 51"/>
                <a:gd name="T7" fmla="*/ 47 h 55"/>
                <a:gd name="T8" fmla="*/ 0 w 51"/>
                <a:gd name="T9" fmla="*/ 28 h 55"/>
                <a:gd name="T10" fmla="*/ 7 w 51"/>
                <a:gd name="T11" fmla="*/ 7 h 55"/>
                <a:gd name="T12" fmla="*/ 26 w 51"/>
                <a:gd name="T13" fmla="*/ 0 h 55"/>
                <a:gd name="T14" fmla="*/ 45 w 51"/>
                <a:gd name="T15" fmla="*/ 8 h 55"/>
                <a:gd name="T16" fmla="*/ 51 w 51"/>
                <a:gd name="T17" fmla="*/ 27 h 55"/>
                <a:gd name="T18" fmla="*/ 43 w 51"/>
                <a:gd name="T19" fmla="*/ 28 h 55"/>
                <a:gd name="T20" fmla="*/ 38 w 51"/>
                <a:gd name="T21" fmla="*/ 12 h 55"/>
                <a:gd name="T22" fmla="*/ 26 w 51"/>
                <a:gd name="T23" fmla="*/ 7 h 55"/>
                <a:gd name="T24" fmla="*/ 13 w 51"/>
                <a:gd name="T25" fmla="*/ 13 h 55"/>
                <a:gd name="T26" fmla="*/ 8 w 51"/>
                <a:gd name="T27" fmla="*/ 28 h 55"/>
                <a:gd name="T28" fmla="*/ 13 w 51"/>
                <a:gd name="T29" fmla="*/ 43 h 55"/>
                <a:gd name="T30" fmla="*/ 26 w 51"/>
                <a:gd name="T31" fmla="*/ 48 h 55"/>
                <a:gd name="T32" fmla="*/ 38 w 51"/>
                <a:gd name="T33" fmla="*/ 42 h 55"/>
                <a:gd name="T34" fmla="*/ 43 w 51"/>
                <a:gd name="T35" fmla="*/ 28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" h="55">
                  <a:moveTo>
                    <a:pt x="51" y="27"/>
                  </a:moveTo>
                  <a:cubicBezTo>
                    <a:pt x="51" y="36"/>
                    <a:pt x="49" y="42"/>
                    <a:pt x="44" y="47"/>
                  </a:cubicBezTo>
                  <a:cubicBezTo>
                    <a:pt x="39" y="52"/>
                    <a:pt x="33" y="55"/>
                    <a:pt x="25" y="55"/>
                  </a:cubicBezTo>
                  <a:cubicBezTo>
                    <a:pt x="17" y="55"/>
                    <a:pt x="11" y="52"/>
                    <a:pt x="7" y="47"/>
                  </a:cubicBezTo>
                  <a:cubicBezTo>
                    <a:pt x="2" y="43"/>
                    <a:pt x="0" y="36"/>
                    <a:pt x="0" y="28"/>
                  </a:cubicBezTo>
                  <a:cubicBezTo>
                    <a:pt x="0" y="19"/>
                    <a:pt x="2" y="12"/>
                    <a:pt x="7" y="7"/>
                  </a:cubicBezTo>
                  <a:cubicBezTo>
                    <a:pt x="12" y="3"/>
                    <a:pt x="18" y="0"/>
                    <a:pt x="26" y="0"/>
                  </a:cubicBezTo>
                  <a:cubicBezTo>
                    <a:pt x="34" y="0"/>
                    <a:pt x="40" y="3"/>
                    <a:pt x="45" y="8"/>
                  </a:cubicBezTo>
                  <a:cubicBezTo>
                    <a:pt x="49" y="12"/>
                    <a:pt x="51" y="19"/>
                    <a:pt x="51" y="27"/>
                  </a:cubicBezTo>
                  <a:close/>
                  <a:moveTo>
                    <a:pt x="43" y="28"/>
                  </a:moveTo>
                  <a:cubicBezTo>
                    <a:pt x="43" y="21"/>
                    <a:pt x="41" y="16"/>
                    <a:pt x="38" y="12"/>
                  </a:cubicBezTo>
                  <a:cubicBezTo>
                    <a:pt x="35" y="9"/>
                    <a:pt x="31" y="7"/>
                    <a:pt x="26" y="7"/>
                  </a:cubicBezTo>
                  <a:cubicBezTo>
                    <a:pt x="21" y="7"/>
                    <a:pt x="16" y="9"/>
                    <a:pt x="13" y="13"/>
                  </a:cubicBezTo>
                  <a:cubicBezTo>
                    <a:pt x="10" y="16"/>
                    <a:pt x="8" y="21"/>
                    <a:pt x="8" y="28"/>
                  </a:cubicBezTo>
                  <a:cubicBezTo>
                    <a:pt x="8" y="34"/>
                    <a:pt x="10" y="39"/>
                    <a:pt x="13" y="43"/>
                  </a:cubicBezTo>
                  <a:cubicBezTo>
                    <a:pt x="16" y="46"/>
                    <a:pt x="20" y="48"/>
                    <a:pt x="26" y="48"/>
                  </a:cubicBezTo>
                  <a:cubicBezTo>
                    <a:pt x="31" y="48"/>
                    <a:pt x="35" y="46"/>
                    <a:pt x="38" y="42"/>
                  </a:cubicBezTo>
                  <a:cubicBezTo>
                    <a:pt x="41" y="39"/>
                    <a:pt x="43" y="34"/>
                    <a:pt x="43" y="2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black">
            <a:xfrm>
              <a:off x="2941" y="1878"/>
              <a:ext cx="75" cy="130"/>
            </a:xfrm>
            <a:custGeom>
              <a:avLst/>
              <a:gdLst>
                <a:gd name="T0" fmla="*/ 32 w 32"/>
                <a:gd name="T1" fmla="*/ 40 h 55"/>
                <a:gd name="T2" fmla="*/ 28 w 32"/>
                <a:gd name="T3" fmla="*/ 50 h 55"/>
                <a:gd name="T4" fmla="*/ 13 w 32"/>
                <a:gd name="T5" fmla="*/ 55 h 55"/>
                <a:gd name="T6" fmla="*/ 0 w 32"/>
                <a:gd name="T7" fmla="*/ 52 h 55"/>
                <a:gd name="T8" fmla="*/ 0 w 32"/>
                <a:gd name="T9" fmla="*/ 43 h 55"/>
                <a:gd name="T10" fmla="*/ 14 w 32"/>
                <a:gd name="T11" fmla="*/ 48 h 55"/>
                <a:gd name="T12" fmla="*/ 24 w 32"/>
                <a:gd name="T13" fmla="*/ 41 h 55"/>
                <a:gd name="T14" fmla="*/ 22 w 32"/>
                <a:gd name="T15" fmla="*/ 36 h 55"/>
                <a:gd name="T16" fmla="*/ 13 w 32"/>
                <a:gd name="T17" fmla="*/ 31 h 55"/>
                <a:gd name="T18" fmla="*/ 4 w 32"/>
                <a:gd name="T19" fmla="*/ 25 h 55"/>
                <a:gd name="T20" fmla="*/ 0 w 32"/>
                <a:gd name="T21" fmla="*/ 15 h 55"/>
                <a:gd name="T22" fmla="*/ 6 w 32"/>
                <a:gd name="T23" fmla="*/ 5 h 55"/>
                <a:gd name="T24" fmla="*/ 19 w 32"/>
                <a:gd name="T25" fmla="*/ 0 h 55"/>
                <a:gd name="T26" fmla="*/ 30 w 32"/>
                <a:gd name="T27" fmla="*/ 3 h 55"/>
                <a:gd name="T28" fmla="*/ 30 w 32"/>
                <a:gd name="T29" fmla="*/ 11 h 55"/>
                <a:gd name="T30" fmla="*/ 18 w 32"/>
                <a:gd name="T31" fmla="*/ 7 h 55"/>
                <a:gd name="T32" fmla="*/ 12 w 32"/>
                <a:gd name="T33" fmla="*/ 10 h 55"/>
                <a:gd name="T34" fmla="*/ 9 w 32"/>
                <a:gd name="T35" fmla="*/ 15 h 55"/>
                <a:gd name="T36" fmla="*/ 11 w 32"/>
                <a:gd name="T37" fmla="*/ 20 h 55"/>
                <a:gd name="T38" fmla="*/ 19 w 32"/>
                <a:gd name="T39" fmla="*/ 24 h 55"/>
                <a:gd name="T40" fmla="*/ 29 w 32"/>
                <a:gd name="T41" fmla="*/ 30 h 55"/>
                <a:gd name="T42" fmla="*/ 32 w 32"/>
                <a:gd name="T43" fmla="*/ 40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2" h="55">
                  <a:moveTo>
                    <a:pt x="32" y="40"/>
                  </a:moveTo>
                  <a:cubicBezTo>
                    <a:pt x="32" y="44"/>
                    <a:pt x="31" y="48"/>
                    <a:pt x="28" y="50"/>
                  </a:cubicBezTo>
                  <a:cubicBezTo>
                    <a:pt x="24" y="53"/>
                    <a:pt x="19" y="55"/>
                    <a:pt x="13" y="55"/>
                  </a:cubicBezTo>
                  <a:cubicBezTo>
                    <a:pt x="8" y="55"/>
                    <a:pt x="4" y="54"/>
                    <a:pt x="0" y="52"/>
                  </a:cubicBezTo>
                  <a:cubicBezTo>
                    <a:pt x="0" y="43"/>
                    <a:pt x="0" y="43"/>
                    <a:pt x="0" y="43"/>
                  </a:cubicBezTo>
                  <a:cubicBezTo>
                    <a:pt x="4" y="46"/>
                    <a:pt x="9" y="48"/>
                    <a:pt x="14" y="48"/>
                  </a:cubicBezTo>
                  <a:cubicBezTo>
                    <a:pt x="21" y="48"/>
                    <a:pt x="24" y="45"/>
                    <a:pt x="24" y="41"/>
                  </a:cubicBezTo>
                  <a:cubicBezTo>
                    <a:pt x="24" y="38"/>
                    <a:pt x="23" y="37"/>
                    <a:pt x="22" y="36"/>
                  </a:cubicBezTo>
                  <a:cubicBezTo>
                    <a:pt x="20" y="34"/>
                    <a:pt x="17" y="33"/>
                    <a:pt x="13" y="31"/>
                  </a:cubicBezTo>
                  <a:cubicBezTo>
                    <a:pt x="9" y="29"/>
                    <a:pt x="6" y="27"/>
                    <a:pt x="4" y="25"/>
                  </a:cubicBezTo>
                  <a:cubicBezTo>
                    <a:pt x="2" y="22"/>
                    <a:pt x="0" y="19"/>
                    <a:pt x="0" y="15"/>
                  </a:cubicBezTo>
                  <a:cubicBezTo>
                    <a:pt x="0" y="11"/>
                    <a:pt x="2" y="8"/>
                    <a:pt x="6" y="5"/>
                  </a:cubicBezTo>
                  <a:cubicBezTo>
                    <a:pt x="9" y="2"/>
                    <a:pt x="13" y="0"/>
                    <a:pt x="19" y="0"/>
                  </a:cubicBezTo>
                  <a:cubicBezTo>
                    <a:pt x="23" y="0"/>
                    <a:pt x="27" y="1"/>
                    <a:pt x="30" y="3"/>
                  </a:cubicBezTo>
                  <a:cubicBezTo>
                    <a:pt x="30" y="11"/>
                    <a:pt x="30" y="11"/>
                    <a:pt x="30" y="11"/>
                  </a:cubicBezTo>
                  <a:cubicBezTo>
                    <a:pt x="27" y="9"/>
                    <a:pt x="23" y="7"/>
                    <a:pt x="18" y="7"/>
                  </a:cubicBezTo>
                  <a:cubicBezTo>
                    <a:pt x="15" y="7"/>
                    <a:pt x="13" y="8"/>
                    <a:pt x="12" y="10"/>
                  </a:cubicBezTo>
                  <a:cubicBezTo>
                    <a:pt x="10" y="11"/>
                    <a:pt x="9" y="13"/>
                    <a:pt x="9" y="15"/>
                  </a:cubicBezTo>
                  <a:cubicBezTo>
                    <a:pt x="9" y="17"/>
                    <a:pt x="10" y="19"/>
                    <a:pt x="11" y="20"/>
                  </a:cubicBezTo>
                  <a:cubicBezTo>
                    <a:pt x="12" y="21"/>
                    <a:pt x="15" y="23"/>
                    <a:pt x="19" y="24"/>
                  </a:cubicBezTo>
                  <a:cubicBezTo>
                    <a:pt x="23" y="26"/>
                    <a:pt x="27" y="28"/>
                    <a:pt x="29" y="30"/>
                  </a:cubicBezTo>
                  <a:cubicBezTo>
                    <a:pt x="31" y="33"/>
                    <a:pt x="32" y="36"/>
                    <a:pt x="32" y="4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31"/>
            <p:cNvSpPr>
              <a:spLocks noEditPoints="1"/>
            </p:cNvSpPr>
            <p:nvPr/>
          </p:nvSpPr>
          <p:spPr bwMode="black">
            <a:xfrm>
              <a:off x="3038" y="1878"/>
              <a:ext cx="120" cy="130"/>
            </a:xfrm>
            <a:custGeom>
              <a:avLst/>
              <a:gdLst>
                <a:gd name="T0" fmla="*/ 51 w 51"/>
                <a:gd name="T1" fmla="*/ 27 h 55"/>
                <a:gd name="T2" fmla="*/ 44 w 51"/>
                <a:gd name="T3" fmla="*/ 47 h 55"/>
                <a:gd name="T4" fmla="*/ 25 w 51"/>
                <a:gd name="T5" fmla="*/ 55 h 55"/>
                <a:gd name="T6" fmla="*/ 6 w 51"/>
                <a:gd name="T7" fmla="*/ 47 h 55"/>
                <a:gd name="T8" fmla="*/ 0 w 51"/>
                <a:gd name="T9" fmla="*/ 28 h 55"/>
                <a:gd name="T10" fmla="*/ 7 w 51"/>
                <a:gd name="T11" fmla="*/ 7 h 55"/>
                <a:gd name="T12" fmla="*/ 26 w 51"/>
                <a:gd name="T13" fmla="*/ 0 h 55"/>
                <a:gd name="T14" fmla="*/ 44 w 51"/>
                <a:gd name="T15" fmla="*/ 8 h 55"/>
                <a:gd name="T16" fmla="*/ 51 w 51"/>
                <a:gd name="T17" fmla="*/ 27 h 55"/>
                <a:gd name="T18" fmla="*/ 42 w 51"/>
                <a:gd name="T19" fmla="*/ 28 h 55"/>
                <a:gd name="T20" fmla="*/ 38 w 51"/>
                <a:gd name="T21" fmla="*/ 12 h 55"/>
                <a:gd name="T22" fmla="*/ 25 w 51"/>
                <a:gd name="T23" fmla="*/ 7 h 55"/>
                <a:gd name="T24" fmla="*/ 13 w 51"/>
                <a:gd name="T25" fmla="*/ 13 h 55"/>
                <a:gd name="T26" fmla="*/ 8 w 51"/>
                <a:gd name="T27" fmla="*/ 28 h 55"/>
                <a:gd name="T28" fmla="*/ 13 w 51"/>
                <a:gd name="T29" fmla="*/ 43 h 55"/>
                <a:gd name="T30" fmla="*/ 25 w 51"/>
                <a:gd name="T31" fmla="*/ 48 h 55"/>
                <a:gd name="T32" fmla="*/ 38 w 51"/>
                <a:gd name="T33" fmla="*/ 42 h 55"/>
                <a:gd name="T34" fmla="*/ 42 w 51"/>
                <a:gd name="T35" fmla="*/ 28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" h="55">
                  <a:moveTo>
                    <a:pt x="51" y="27"/>
                  </a:moveTo>
                  <a:cubicBezTo>
                    <a:pt x="51" y="36"/>
                    <a:pt x="48" y="42"/>
                    <a:pt x="44" y="47"/>
                  </a:cubicBezTo>
                  <a:cubicBezTo>
                    <a:pt x="39" y="52"/>
                    <a:pt x="33" y="55"/>
                    <a:pt x="25" y="55"/>
                  </a:cubicBezTo>
                  <a:cubicBezTo>
                    <a:pt x="17" y="55"/>
                    <a:pt x="11" y="52"/>
                    <a:pt x="6" y="47"/>
                  </a:cubicBezTo>
                  <a:cubicBezTo>
                    <a:pt x="2" y="43"/>
                    <a:pt x="0" y="36"/>
                    <a:pt x="0" y="28"/>
                  </a:cubicBezTo>
                  <a:cubicBezTo>
                    <a:pt x="0" y="19"/>
                    <a:pt x="2" y="12"/>
                    <a:pt x="7" y="7"/>
                  </a:cubicBezTo>
                  <a:cubicBezTo>
                    <a:pt x="12" y="3"/>
                    <a:pt x="18" y="0"/>
                    <a:pt x="26" y="0"/>
                  </a:cubicBezTo>
                  <a:cubicBezTo>
                    <a:pt x="34" y="0"/>
                    <a:pt x="40" y="3"/>
                    <a:pt x="44" y="8"/>
                  </a:cubicBezTo>
                  <a:cubicBezTo>
                    <a:pt x="49" y="12"/>
                    <a:pt x="51" y="19"/>
                    <a:pt x="51" y="27"/>
                  </a:cubicBezTo>
                  <a:close/>
                  <a:moveTo>
                    <a:pt x="42" y="28"/>
                  </a:moveTo>
                  <a:cubicBezTo>
                    <a:pt x="42" y="21"/>
                    <a:pt x="41" y="16"/>
                    <a:pt x="38" y="12"/>
                  </a:cubicBezTo>
                  <a:cubicBezTo>
                    <a:pt x="35" y="9"/>
                    <a:pt x="31" y="7"/>
                    <a:pt x="25" y="7"/>
                  </a:cubicBezTo>
                  <a:cubicBezTo>
                    <a:pt x="20" y="7"/>
                    <a:pt x="16" y="9"/>
                    <a:pt x="13" y="13"/>
                  </a:cubicBezTo>
                  <a:cubicBezTo>
                    <a:pt x="10" y="16"/>
                    <a:pt x="8" y="21"/>
                    <a:pt x="8" y="28"/>
                  </a:cubicBezTo>
                  <a:cubicBezTo>
                    <a:pt x="8" y="34"/>
                    <a:pt x="10" y="39"/>
                    <a:pt x="13" y="43"/>
                  </a:cubicBezTo>
                  <a:cubicBezTo>
                    <a:pt x="16" y="46"/>
                    <a:pt x="20" y="48"/>
                    <a:pt x="25" y="48"/>
                  </a:cubicBezTo>
                  <a:cubicBezTo>
                    <a:pt x="31" y="48"/>
                    <a:pt x="35" y="46"/>
                    <a:pt x="38" y="42"/>
                  </a:cubicBezTo>
                  <a:cubicBezTo>
                    <a:pt x="41" y="39"/>
                    <a:pt x="42" y="34"/>
                    <a:pt x="42" y="2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black">
            <a:xfrm>
              <a:off x="3170" y="1821"/>
              <a:ext cx="73" cy="184"/>
            </a:xfrm>
            <a:custGeom>
              <a:avLst/>
              <a:gdLst>
                <a:gd name="T0" fmla="*/ 31 w 31"/>
                <a:gd name="T1" fmla="*/ 8 h 78"/>
                <a:gd name="T2" fmla="*/ 26 w 31"/>
                <a:gd name="T3" fmla="*/ 7 h 78"/>
                <a:gd name="T4" fmla="*/ 17 w 31"/>
                <a:gd name="T5" fmla="*/ 18 h 78"/>
                <a:gd name="T6" fmla="*/ 17 w 31"/>
                <a:gd name="T7" fmla="*/ 26 h 78"/>
                <a:gd name="T8" fmla="*/ 29 w 31"/>
                <a:gd name="T9" fmla="*/ 26 h 78"/>
                <a:gd name="T10" fmla="*/ 29 w 31"/>
                <a:gd name="T11" fmla="*/ 33 h 78"/>
                <a:gd name="T12" fmla="*/ 17 w 31"/>
                <a:gd name="T13" fmla="*/ 33 h 78"/>
                <a:gd name="T14" fmla="*/ 17 w 31"/>
                <a:gd name="T15" fmla="*/ 78 h 78"/>
                <a:gd name="T16" fmla="*/ 9 w 31"/>
                <a:gd name="T17" fmla="*/ 78 h 78"/>
                <a:gd name="T18" fmla="*/ 9 w 31"/>
                <a:gd name="T19" fmla="*/ 33 h 78"/>
                <a:gd name="T20" fmla="*/ 0 w 31"/>
                <a:gd name="T21" fmla="*/ 33 h 78"/>
                <a:gd name="T22" fmla="*/ 0 w 31"/>
                <a:gd name="T23" fmla="*/ 26 h 78"/>
                <a:gd name="T24" fmla="*/ 9 w 31"/>
                <a:gd name="T25" fmla="*/ 26 h 78"/>
                <a:gd name="T26" fmla="*/ 9 w 31"/>
                <a:gd name="T27" fmla="*/ 17 h 78"/>
                <a:gd name="T28" fmla="*/ 14 w 31"/>
                <a:gd name="T29" fmla="*/ 4 h 78"/>
                <a:gd name="T30" fmla="*/ 25 w 31"/>
                <a:gd name="T31" fmla="*/ 0 h 78"/>
                <a:gd name="T32" fmla="*/ 31 w 31"/>
                <a:gd name="T33" fmla="*/ 0 h 78"/>
                <a:gd name="T34" fmla="*/ 31 w 31"/>
                <a:gd name="T35" fmla="*/ 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1" h="78">
                  <a:moveTo>
                    <a:pt x="31" y="8"/>
                  </a:moveTo>
                  <a:cubicBezTo>
                    <a:pt x="30" y="7"/>
                    <a:pt x="28" y="7"/>
                    <a:pt x="26" y="7"/>
                  </a:cubicBezTo>
                  <a:cubicBezTo>
                    <a:pt x="20" y="7"/>
                    <a:pt x="17" y="10"/>
                    <a:pt x="17" y="1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29" y="26"/>
                    <a:pt x="29" y="26"/>
                    <a:pt x="29" y="26"/>
                  </a:cubicBezTo>
                  <a:cubicBezTo>
                    <a:pt x="29" y="33"/>
                    <a:pt x="29" y="33"/>
                    <a:pt x="29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9" y="78"/>
                    <a:pt x="9" y="78"/>
                    <a:pt x="9" y="78"/>
                  </a:cubicBezTo>
                  <a:cubicBezTo>
                    <a:pt x="9" y="33"/>
                    <a:pt x="9" y="33"/>
                    <a:pt x="9" y="3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9" y="17"/>
                    <a:pt x="9" y="17"/>
                    <a:pt x="9" y="17"/>
                  </a:cubicBezTo>
                  <a:cubicBezTo>
                    <a:pt x="9" y="11"/>
                    <a:pt x="11" y="7"/>
                    <a:pt x="14" y="4"/>
                  </a:cubicBezTo>
                  <a:cubicBezTo>
                    <a:pt x="17" y="1"/>
                    <a:pt x="21" y="0"/>
                    <a:pt x="25" y="0"/>
                  </a:cubicBezTo>
                  <a:cubicBezTo>
                    <a:pt x="28" y="0"/>
                    <a:pt x="30" y="0"/>
                    <a:pt x="31" y="0"/>
                  </a:cubicBezTo>
                  <a:lnTo>
                    <a:pt x="31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black">
            <a:xfrm>
              <a:off x="3250" y="1845"/>
              <a:ext cx="71" cy="163"/>
            </a:xfrm>
            <a:custGeom>
              <a:avLst/>
              <a:gdLst>
                <a:gd name="T0" fmla="*/ 30 w 30"/>
                <a:gd name="T1" fmla="*/ 67 h 69"/>
                <a:gd name="T2" fmla="*/ 22 w 30"/>
                <a:gd name="T3" fmla="*/ 69 h 69"/>
                <a:gd name="T4" fmla="*/ 9 w 30"/>
                <a:gd name="T5" fmla="*/ 53 h 69"/>
                <a:gd name="T6" fmla="*/ 9 w 30"/>
                <a:gd name="T7" fmla="*/ 23 h 69"/>
                <a:gd name="T8" fmla="*/ 0 w 30"/>
                <a:gd name="T9" fmla="*/ 23 h 69"/>
                <a:gd name="T10" fmla="*/ 0 w 30"/>
                <a:gd name="T11" fmla="*/ 16 h 69"/>
                <a:gd name="T12" fmla="*/ 9 w 30"/>
                <a:gd name="T13" fmla="*/ 16 h 69"/>
                <a:gd name="T14" fmla="*/ 9 w 30"/>
                <a:gd name="T15" fmla="*/ 3 h 69"/>
                <a:gd name="T16" fmla="*/ 17 w 30"/>
                <a:gd name="T17" fmla="*/ 0 h 69"/>
                <a:gd name="T18" fmla="*/ 17 w 30"/>
                <a:gd name="T19" fmla="*/ 16 h 69"/>
                <a:gd name="T20" fmla="*/ 30 w 30"/>
                <a:gd name="T21" fmla="*/ 16 h 69"/>
                <a:gd name="T22" fmla="*/ 30 w 30"/>
                <a:gd name="T23" fmla="*/ 23 h 69"/>
                <a:gd name="T24" fmla="*/ 17 w 30"/>
                <a:gd name="T25" fmla="*/ 23 h 69"/>
                <a:gd name="T26" fmla="*/ 17 w 30"/>
                <a:gd name="T27" fmla="*/ 52 h 69"/>
                <a:gd name="T28" fmla="*/ 19 w 30"/>
                <a:gd name="T29" fmla="*/ 59 h 69"/>
                <a:gd name="T30" fmla="*/ 25 w 30"/>
                <a:gd name="T31" fmla="*/ 62 h 69"/>
                <a:gd name="T32" fmla="*/ 30 w 30"/>
                <a:gd name="T33" fmla="*/ 60 h 69"/>
                <a:gd name="T34" fmla="*/ 30 w 30"/>
                <a:gd name="T35" fmla="*/ 67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0" h="69">
                  <a:moveTo>
                    <a:pt x="30" y="67"/>
                  </a:moveTo>
                  <a:cubicBezTo>
                    <a:pt x="28" y="68"/>
                    <a:pt x="26" y="69"/>
                    <a:pt x="22" y="69"/>
                  </a:cubicBezTo>
                  <a:cubicBezTo>
                    <a:pt x="13" y="69"/>
                    <a:pt x="9" y="64"/>
                    <a:pt x="9" y="5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9" y="16"/>
                    <a:pt x="9" y="16"/>
                    <a:pt x="9" y="16"/>
                  </a:cubicBezTo>
                  <a:cubicBezTo>
                    <a:pt x="9" y="3"/>
                    <a:pt x="9" y="3"/>
                    <a:pt x="9" y="3"/>
                  </a:cubicBezTo>
                  <a:cubicBezTo>
                    <a:pt x="12" y="2"/>
                    <a:pt x="14" y="1"/>
                    <a:pt x="17" y="0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30" y="16"/>
                    <a:pt x="30" y="16"/>
                    <a:pt x="30" y="16"/>
                  </a:cubicBezTo>
                  <a:cubicBezTo>
                    <a:pt x="30" y="23"/>
                    <a:pt x="30" y="23"/>
                    <a:pt x="30" y="23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52"/>
                    <a:pt x="17" y="52"/>
                    <a:pt x="17" y="52"/>
                  </a:cubicBezTo>
                  <a:cubicBezTo>
                    <a:pt x="17" y="56"/>
                    <a:pt x="18" y="58"/>
                    <a:pt x="19" y="59"/>
                  </a:cubicBezTo>
                  <a:cubicBezTo>
                    <a:pt x="20" y="61"/>
                    <a:pt x="22" y="62"/>
                    <a:pt x="25" y="62"/>
                  </a:cubicBezTo>
                  <a:cubicBezTo>
                    <a:pt x="27" y="62"/>
                    <a:pt x="29" y="61"/>
                    <a:pt x="30" y="60"/>
                  </a:cubicBezTo>
                  <a:lnTo>
                    <a:pt x="30" y="6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35"/>
            <p:cNvSpPr>
              <a:spLocks noEditPoints="1"/>
            </p:cNvSpPr>
            <p:nvPr/>
          </p:nvSpPr>
          <p:spPr bwMode="black">
            <a:xfrm>
              <a:off x="3338" y="1857"/>
              <a:ext cx="68" cy="68"/>
            </a:xfrm>
            <a:custGeom>
              <a:avLst/>
              <a:gdLst>
                <a:gd name="T0" fmla="*/ 29 w 29"/>
                <a:gd name="T1" fmla="*/ 14 h 29"/>
                <a:gd name="T2" fmla="*/ 25 w 29"/>
                <a:gd name="T3" fmla="*/ 24 h 29"/>
                <a:gd name="T4" fmla="*/ 14 w 29"/>
                <a:gd name="T5" fmla="*/ 29 h 29"/>
                <a:gd name="T6" fmla="*/ 4 w 29"/>
                <a:gd name="T7" fmla="*/ 25 h 29"/>
                <a:gd name="T8" fmla="*/ 0 w 29"/>
                <a:gd name="T9" fmla="*/ 14 h 29"/>
                <a:gd name="T10" fmla="*/ 4 w 29"/>
                <a:gd name="T11" fmla="*/ 4 h 29"/>
                <a:gd name="T12" fmla="*/ 15 w 29"/>
                <a:gd name="T13" fmla="*/ 0 h 29"/>
                <a:gd name="T14" fmla="*/ 25 w 29"/>
                <a:gd name="T15" fmla="*/ 4 h 29"/>
                <a:gd name="T16" fmla="*/ 29 w 29"/>
                <a:gd name="T17" fmla="*/ 14 h 29"/>
                <a:gd name="T18" fmla="*/ 27 w 29"/>
                <a:gd name="T19" fmla="*/ 14 h 29"/>
                <a:gd name="T20" fmla="*/ 24 w 29"/>
                <a:gd name="T21" fmla="*/ 5 h 29"/>
                <a:gd name="T22" fmla="*/ 15 w 29"/>
                <a:gd name="T23" fmla="*/ 1 h 29"/>
                <a:gd name="T24" fmla="*/ 5 w 29"/>
                <a:gd name="T25" fmla="*/ 5 h 29"/>
                <a:gd name="T26" fmla="*/ 2 w 29"/>
                <a:gd name="T27" fmla="*/ 14 h 29"/>
                <a:gd name="T28" fmla="*/ 5 w 29"/>
                <a:gd name="T29" fmla="*/ 23 h 29"/>
                <a:gd name="T30" fmla="*/ 15 w 29"/>
                <a:gd name="T31" fmla="*/ 27 h 29"/>
                <a:gd name="T32" fmla="*/ 24 w 29"/>
                <a:gd name="T33" fmla="*/ 23 h 29"/>
                <a:gd name="T34" fmla="*/ 27 w 29"/>
                <a:gd name="T35" fmla="*/ 14 h 29"/>
                <a:gd name="T36" fmla="*/ 22 w 29"/>
                <a:gd name="T37" fmla="*/ 23 h 29"/>
                <a:gd name="T38" fmla="*/ 18 w 29"/>
                <a:gd name="T39" fmla="*/ 23 h 29"/>
                <a:gd name="T40" fmla="*/ 16 w 29"/>
                <a:gd name="T41" fmla="*/ 19 h 29"/>
                <a:gd name="T42" fmla="*/ 13 w 29"/>
                <a:gd name="T43" fmla="*/ 15 h 29"/>
                <a:gd name="T44" fmla="*/ 11 w 29"/>
                <a:gd name="T45" fmla="*/ 15 h 29"/>
                <a:gd name="T46" fmla="*/ 11 w 29"/>
                <a:gd name="T47" fmla="*/ 23 h 29"/>
                <a:gd name="T48" fmla="*/ 9 w 29"/>
                <a:gd name="T49" fmla="*/ 23 h 29"/>
                <a:gd name="T50" fmla="*/ 9 w 29"/>
                <a:gd name="T51" fmla="*/ 5 h 29"/>
                <a:gd name="T52" fmla="*/ 14 w 29"/>
                <a:gd name="T53" fmla="*/ 5 h 29"/>
                <a:gd name="T54" fmla="*/ 19 w 29"/>
                <a:gd name="T55" fmla="*/ 6 h 29"/>
                <a:gd name="T56" fmla="*/ 21 w 29"/>
                <a:gd name="T57" fmla="*/ 10 h 29"/>
                <a:gd name="T58" fmla="*/ 20 w 29"/>
                <a:gd name="T59" fmla="*/ 13 h 29"/>
                <a:gd name="T60" fmla="*/ 16 w 29"/>
                <a:gd name="T61" fmla="*/ 15 h 29"/>
                <a:gd name="T62" fmla="*/ 16 w 29"/>
                <a:gd name="T63" fmla="*/ 15 h 29"/>
                <a:gd name="T64" fmla="*/ 19 w 29"/>
                <a:gd name="T65" fmla="*/ 18 h 29"/>
                <a:gd name="T66" fmla="*/ 22 w 29"/>
                <a:gd name="T67" fmla="*/ 23 h 29"/>
                <a:gd name="T68" fmla="*/ 18 w 29"/>
                <a:gd name="T69" fmla="*/ 10 h 29"/>
                <a:gd name="T70" fmla="*/ 17 w 29"/>
                <a:gd name="T71" fmla="*/ 8 h 29"/>
                <a:gd name="T72" fmla="*/ 14 w 29"/>
                <a:gd name="T73" fmla="*/ 7 h 29"/>
                <a:gd name="T74" fmla="*/ 11 w 29"/>
                <a:gd name="T75" fmla="*/ 7 h 29"/>
                <a:gd name="T76" fmla="*/ 11 w 29"/>
                <a:gd name="T77" fmla="*/ 13 h 29"/>
                <a:gd name="T78" fmla="*/ 14 w 29"/>
                <a:gd name="T79" fmla="*/ 13 h 29"/>
                <a:gd name="T80" fmla="*/ 18 w 29"/>
                <a:gd name="T81" fmla="*/ 1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9" h="29">
                  <a:moveTo>
                    <a:pt x="29" y="14"/>
                  </a:moveTo>
                  <a:cubicBezTo>
                    <a:pt x="29" y="18"/>
                    <a:pt x="28" y="22"/>
                    <a:pt x="25" y="24"/>
                  </a:cubicBezTo>
                  <a:cubicBezTo>
                    <a:pt x="22" y="27"/>
                    <a:pt x="19" y="29"/>
                    <a:pt x="14" y="29"/>
                  </a:cubicBezTo>
                  <a:cubicBezTo>
                    <a:pt x="10" y="29"/>
                    <a:pt x="7" y="27"/>
                    <a:pt x="4" y="25"/>
                  </a:cubicBezTo>
                  <a:cubicBezTo>
                    <a:pt x="1" y="22"/>
                    <a:pt x="0" y="18"/>
                    <a:pt x="0" y="14"/>
                  </a:cubicBezTo>
                  <a:cubicBezTo>
                    <a:pt x="0" y="10"/>
                    <a:pt x="1" y="7"/>
                    <a:pt x="4" y="4"/>
                  </a:cubicBezTo>
                  <a:cubicBezTo>
                    <a:pt x="7" y="1"/>
                    <a:pt x="10" y="0"/>
                    <a:pt x="15" y="0"/>
                  </a:cubicBezTo>
                  <a:cubicBezTo>
                    <a:pt x="19" y="0"/>
                    <a:pt x="22" y="1"/>
                    <a:pt x="25" y="4"/>
                  </a:cubicBezTo>
                  <a:cubicBezTo>
                    <a:pt x="28" y="6"/>
                    <a:pt x="29" y="10"/>
                    <a:pt x="29" y="14"/>
                  </a:cubicBezTo>
                  <a:close/>
                  <a:moveTo>
                    <a:pt x="27" y="14"/>
                  </a:moveTo>
                  <a:cubicBezTo>
                    <a:pt x="27" y="11"/>
                    <a:pt x="26" y="7"/>
                    <a:pt x="24" y="5"/>
                  </a:cubicBezTo>
                  <a:cubicBezTo>
                    <a:pt x="21" y="3"/>
                    <a:pt x="18" y="1"/>
                    <a:pt x="15" y="1"/>
                  </a:cubicBezTo>
                  <a:cubicBezTo>
                    <a:pt x="11" y="1"/>
                    <a:pt x="8" y="3"/>
                    <a:pt x="5" y="5"/>
                  </a:cubicBezTo>
                  <a:cubicBezTo>
                    <a:pt x="3" y="7"/>
                    <a:pt x="2" y="11"/>
                    <a:pt x="2" y="14"/>
                  </a:cubicBezTo>
                  <a:cubicBezTo>
                    <a:pt x="2" y="18"/>
                    <a:pt x="3" y="21"/>
                    <a:pt x="5" y="23"/>
                  </a:cubicBezTo>
                  <a:cubicBezTo>
                    <a:pt x="8" y="26"/>
                    <a:pt x="11" y="27"/>
                    <a:pt x="15" y="27"/>
                  </a:cubicBezTo>
                  <a:cubicBezTo>
                    <a:pt x="18" y="27"/>
                    <a:pt x="21" y="26"/>
                    <a:pt x="24" y="23"/>
                  </a:cubicBezTo>
                  <a:cubicBezTo>
                    <a:pt x="26" y="21"/>
                    <a:pt x="27" y="18"/>
                    <a:pt x="27" y="14"/>
                  </a:cubicBezTo>
                  <a:close/>
                  <a:moveTo>
                    <a:pt x="22" y="23"/>
                  </a:moveTo>
                  <a:cubicBezTo>
                    <a:pt x="18" y="23"/>
                    <a:pt x="18" y="23"/>
                    <a:pt x="18" y="23"/>
                  </a:cubicBezTo>
                  <a:cubicBezTo>
                    <a:pt x="16" y="19"/>
                    <a:pt x="16" y="19"/>
                    <a:pt x="16" y="19"/>
                  </a:cubicBezTo>
                  <a:cubicBezTo>
                    <a:pt x="15" y="17"/>
                    <a:pt x="14" y="15"/>
                    <a:pt x="13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23"/>
                    <a:pt x="11" y="23"/>
                    <a:pt x="11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5"/>
                    <a:pt x="9" y="5"/>
                    <a:pt x="9" y="5"/>
                  </a:cubicBezTo>
                  <a:cubicBezTo>
                    <a:pt x="14" y="5"/>
                    <a:pt x="14" y="5"/>
                    <a:pt x="14" y="5"/>
                  </a:cubicBezTo>
                  <a:cubicBezTo>
                    <a:pt x="16" y="5"/>
                    <a:pt x="18" y="5"/>
                    <a:pt x="19" y="6"/>
                  </a:cubicBezTo>
                  <a:cubicBezTo>
                    <a:pt x="20" y="7"/>
                    <a:pt x="21" y="8"/>
                    <a:pt x="21" y="10"/>
                  </a:cubicBezTo>
                  <a:cubicBezTo>
                    <a:pt x="21" y="11"/>
                    <a:pt x="20" y="12"/>
                    <a:pt x="20" y="13"/>
                  </a:cubicBezTo>
                  <a:cubicBezTo>
                    <a:pt x="19" y="14"/>
                    <a:pt x="18" y="15"/>
                    <a:pt x="16" y="15"/>
                  </a:cubicBezTo>
                  <a:cubicBezTo>
                    <a:pt x="16" y="15"/>
                    <a:pt x="16" y="15"/>
                    <a:pt x="16" y="15"/>
                  </a:cubicBezTo>
                  <a:cubicBezTo>
                    <a:pt x="17" y="15"/>
                    <a:pt x="18" y="16"/>
                    <a:pt x="19" y="18"/>
                  </a:cubicBezTo>
                  <a:lnTo>
                    <a:pt x="22" y="23"/>
                  </a:lnTo>
                  <a:close/>
                  <a:moveTo>
                    <a:pt x="18" y="10"/>
                  </a:moveTo>
                  <a:cubicBezTo>
                    <a:pt x="18" y="9"/>
                    <a:pt x="18" y="8"/>
                    <a:pt x="17" y="8"/>
                  </a:cubicBezTo>
                  <a:cubicBezTo>
                    <a:pt x="16" y="7"/>
                    <a:pt x="15" y="7"/>
                    <a:pt x="14" y="7"/>
                  </a:cubicBezTo>
                  <a:cubicBezTo>
                    <a:pt x="11" y="7"/>
                    <a:pt x="11" y="7"/>
                    <a:pt x="11" y="7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7" y="13"/>
                    <a:pt x="18" y="12"/>
                    <a:pt x="18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black">
            <a:xfrm>
              <a:off x="1795" y="2624"/>
              <a:ext cx="31" cy="47"/>
            </a:xfrm>
            <a:custGeom>
              <a:avLst/>
              <a:gdLst>
                <a:gd name="T0" fmla="*/ 31 w 31"/>
                <a:gd name="T1" fmla="*/ 5 h 47"/>
                <a:gd name="T2" fmla="*/ 19 w 31"/>
                <a:gd name="T3" fmla="*/ 5 h 47"/>
                <a:gd name="T4" fmla="*/ 19 w 31"/>
                <a:gd name="T5" fmla="*/ 47 h 47"/>
                <a:gd name="T6" fmla="*/ 12 w 31"/>
                <a:gd name="T7" fmla="*/ 47 h 47"/>
                <a:gd name="T8" fmla="*/ 12 w 31"/>
                <a:gd name="T9" fmla="*/ 5 h 47"/>
                <a:gd name="T10" fmla="*/ 0 w 31"/>
                <a:gd name="T11" fmla="*/ 5 h 47"/>
                <a:gd name="T12" fmla="*/ 0 w 31"/>
                <a:gd name="T13" fmla="*/ 0 h 47"/>
                <a:gd name="T14" fmla="*/ 31 w 31"/>
                <a:gd name="T15" fmla="*/ 0 h 47"/>
                <a:gd name="T16" fmla="*/ 31 w 31"/>
                <a:gd name="T17" fmla="*/ 5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1" h="47">
                  <a:moveTo>
                    <a:pt x="31" y="5"/>
                  </a:moveTo>
                  <a:lnTo>
                    <a:pt x="19" y="5"/>
                  </a:lnTo>
                  <a:lnTo>
                    <a:pt x="19" y="47"/>
                  </a:lnTo>
                  <a:lnTo>
                    <a:pt x="12" y="47"/>
                  </a:lnTo>
                  <a:lnTo>
                    <a:pt x="12" y="5"/>
                  </a:lnTo>
                  <a:lnTo>
                    <a:pt x="0" y="5"/>
                  </a:lnTo>
                  <a:lnTo>
                    <a:pt x="0" y="0"/>
                  </a:lnTo>
                  <a:lnTo>
                    <a:pt x="31" y="0"/>
                  </a:lnTo>
                  <a:lnTo>
                    <a:pt x="31" y="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black">
            <a:xfrm>
              <a:off x="1833" y="2624"/>
              <a:ext cx="47" cy="47"/>
            </a:xfrm>
            <a:custGeom>
              <a:avLst/>
              <a:gdLst>
                <a:gd name="T0" fmla="*/ 20 w 20"/>
                <a:gd name="T1" fmla="*/ 20 h 20"/>
                <a:gd name="T2" fmla="*/ 18 w 20"/>
                <a:gd name="T3" fmla="*/ 20 h 20"/>
                <a:gd name="T4" fmla="*/ 18 w 20"/>
                <a:gd name="T5" fmla="*/ 6 h 20"/>
                <a:gd name="T6" fmla="*/ 18 w 20"/>
                <a:gd name="T7" fmla="*/ 3 h 20"/>
                <a:gd name="T8" fmla="*/ 18 w 20"/>
                <a:gd name="T9" fmla="*/ 3 h 20"/>
                <a:gd name="T10" fmla="*/ 18 w 20"/>
                <a:gd name="T11" fmla="*/ 5 h 20"/>
                <a:gd name="T12" fmla="*/ 11 w 20"/>
                <a:gd name="T13" fmla="*/ 20 h 20"/>
                <a:gd name="T14" fmla="*/ 10 w 20"/>
                <a:gd name="T15" fmla="*/ 20 h 20"/>
                <a:gd name="T16" fmla="*/ 3 w 20"/>
                <a:gd name="T17" fmla="*/ 5 h 20"/>
                <a:gd name="T18" fmla="*/ 2 w 20"/>
                <a:gd name="T19" fmla="*/ 3 h 20"/>
                <a:gd name="T20" fmla="*/ 2 w 20"/>
                <a:gd name="T21" fmla="*/ 3 h 20"/>
                <a:gd name="T22" fmla="*/ 2 w 20"/>
                <a:gd name="T23" fmla="*/ 6 h 20"/>
                <a:gd name="T24" fmla="*/ 2 w 20"/>
                <a:gd name="T25" fmla="*/ 20 h 20"/>
                <a:gd name="T26" fmla="*/ 0 w 20"/>
                <a:gd name="T27" fmla="*/ 20 h 20"/>
                <a:gd name="T28" fmla="*/ 0 w 20"/>
                <a:gd name="T29" fmla="*/ 0 h 20"/>
                <a:gd name="T30" fmla="*/ 3 w 20"/>
                <a:gd name="T31" fmla="*/ 0 h 20"/>
                <a:gd name="T32" fmla="*/ 9 w 20"/>
                <a:gd name="T33" fmla="*/ 14 h 20"/>
                <a:gd name="T34" fmla="*/ 10 w 20"/>
                <a:gd name="T35" fmla="*/ 16 h 20"/>
                <a:gd name="T36" fmla="*/ 10 w 20"/>
                <a:gd name="T37" fmla="*/ 16 h 20"/>
                <a:gd name="T38" fmla="*/ 11 w 20"/>
                <a:gd name="T39" fmla="*/ 14 h 20"/>
                <a:gd name="T40" fmla="*/ 17 w 20"/>
                <a:gd name="T41" fmla="*/ 0 h 20"/>
                <a:gd name="T42" fmla="*/ 20 w 20"/>
                <a:gd name="T43" fmla="*/ 0 h 20"/>
                <a:gd name="T44" fmla="*/ 20 w 20"/>
                <a:gd name="T4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0" h="20">
                  <a:moveTo>
                    <a:pt x="20" y="20"/>
                  </a:moveTo>
                  <a:cubicBezTo>
                    <a:pt x="18" y="20"/>
                    <a:pt x="18" y="20"/>
                    <a:pt x="18" y="20"/>
                  </a:cubicBezTo>
                  <a:cubicBezTo>
                    <a:pt x="18" y="6"/>
                    <a:pt x="18" y="6"/>
                    <a:pt x="18" y="6"/>
                  </a:cubicBezTo>
                  <a:cubicBezTo>
                    <a:pt x="18" y="5"/>
                    <a:pt x="18" y="4"/>
                    <a:pt x="18" y="3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8" y="4"/>
                    <a:pt x="18" y="5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0" y="20"/>
                    <a:pt x="10" y="20"/>
                    <a:pt x="10" y="20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4"/>
                    <a:pt x="3" y="4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5"/>
                    <a:pt x="2" y="6"/>
                  </a:cubicBezTo>
                  <a:cubicBezTo>
                    <a:pt x="2" y="20"/>
                    <a:pt x="2" y="20"/>
                    <a:pt x="2" y="20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9" y="14"/>
                    <a:pt x="9" y="14"/>
                    <a:pt x="9" y="14"/>
                  </a:cubicBezTo>
                  <a:cubicBezTo>
                    <a:pt x="10" y="15"/>
                    <a:pt x="10" y="15"/>
                    <a:pt x="10" y="16"/>
                  </a:cubicBezTo>
                  <a:cubicBezTo>
                    <a:pt x="10" y="16"/>
                    <a:pt x="10" y="16"/>
                    <a:pt x="10" y="16"/>
                  </a:cubicBezTo>
                  <a:cubicBezTo>
                    <a:pt x="11" y="15"/>
                    <a:pt x="11" y="14"/>
                    <a:pt x="11" y="14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20" y="0"/>
                    <a:pt x="20" y="0"/>
                    <a:pt x="20" y="0"/>
                  </a:cubicBezTo>
                  <a:lnTo>
                    <a:pt x="20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9" name="TextBox 38"/>
          <p:cNvSpPr txBox="1"/>
          <p:nvPr/>
        </p:nvSpPr>
        <p:spPr>
          <a:xfrm>
            <a:off x="533400" y="4114800"/>
            <a:ext cx="2209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Email Management</a:t>
            </a:r>
            <a:endParaRPr lang="en-US" sz="1600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685800" y="5410200"/>
            <a:ext cx="2209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Physical Records</a:t>
            </a:r>
            <a:endParaRPr lang="en-US" sz="1600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3352800" y="5410200"/>
            <a:ext cx="2209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System Integration</a:t>
            </a:r>
            <a:endParaRPr lang="en-US" sz="1600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6096000" y="5410200"/>
            <a:ext cx="2057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Migration/Storage </a:t>
            </a:r>
            <a:endParaRPr lang="en-US" sz="1600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248400" y="4157246"/>
            <a:ext cx="2438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Retention Management</a:t>
            </a:r>
            <a:endParaRPr lang="en-US" sz="16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76400"/>
            <a:ext cx="8041238" cy="4495800"/>
          </a:xfrm>
        </p:spPr>
        <p:txBody>
          <a:bodyPr/>
          <a:lstStyle/>
          <a:p>
            <a:pPr marL="0" indent="0">
              <a:buNone/>
            </a:pPr>
            <a:r>
              <a:rPr lang="en-US" sz="1800" b="1" i="1" dirty="0" smtClean="0">
                <a:solidFill>
                  <a:schemeClr val="tx1"/>
                </a:solidFill>
              </a:rPr>
              <a:t>Deploying SharePoint represents a significant organizational change that requires a coordinated plan to be </a:t>
            </a:r>
            <a:r>
              <a:rPr lang="en-US" sz="1800" b="1" i="1" dirty="0" smtClean="0">
                <a:solidFill>
                  <a:schemeClr val="tx1"/>
                </a:solidFill>
              </a:rPr>
              <a:t>executed.</a:t>
            </a:r>
            <a:endParaRPr lang="en-US" sz="1800" b="1" i="1" dirty="0" smtClean="0">
              <a:solidFill>
                <a:schemeClr val="tx1"/>
              </a:solidFill>
            </a:endParaRPr>
          </a:p>
          <a:p>
            <a:pPr marL="228600" indent="-228600">
              <a:buNone/>
            </a:pPr>
            <a:endParaRPr lang="en-US" sz="1800" dirty="0" smtClean="0">
              <a:solidFill>
                <a:schemeClr val="tx1"/>
              </a:solidFill>
            </a:endParaRPr>
          </a:p>
          <a:p>
            <a:pPr marL="228600" indent="-228600">
              <a:buNone/>
            </a:pPr>
            <a:r>
              <a:rPr lang="en-US" sz="1800" dirty="0" smtClean="0">
                <a:solidFill>
                  <a:schemeClr val="tx1"/>
                </a:solidFill>
              </a:rPr>
              <a:t>The </a:t>
            </a:r>
            <a:r>
              <a:rPr lang="en-US" sz="1800" dirty="0" smtClean="0">
                <a:solidFill>
                  <a:schemeClr val="tx1"/>
                </a:solidFill>
              </a:rPr>
              <a:t>change plan </a:t>
            </a:r>
            <a:r>
              <a:rPr lang="en-US" sz="1800" dirty="0" smtClean="0">
                <a:solidFill>
                  <a:schemeClr val="tx1"/>
                </a:solidFill>
              </a:rPr>
              <a:t>should include:</a:t>
            </a:r>
          </a:p>
          <a:p>
            <a:pPr marL="515938" indent="-279400"/>
            <a:r>
              <a:rPr lang="en-US" sz="1800" dirty="0" smtClean="0">
                <a:solidFill>
                  <a:schemeClr val="tx1"/>
                </a:solidFill>
              </a:rPr>
              <a:t>Regular </a:t>
            </a:r>
            <a:r>
              <a:rPr lang="en-US" sz="1800" dirty="0" smtClean="0">
                <a:solidFill>
                  <a:schemeClr val="tx1"/>
                </a:solidFill>
              </a:rPr>
              <a:t>Communications</a:t>
            </a:r>
            <a:endParaRPr lang="en-US" sz="1800" dirty="0" smtClean="0">
              <a:solidFill>
                <a:schemeClr val="tx1"/>
              </a:solidFill>
            </a:endParaRPr>
          </a:p>
          <a:p>
            <a:pPr marL="742950" lvl="1" indent="-227013"/>
            <a:r>
              <a:rPr lang="en-US" sz="1800" dirty="0" smtClean="0">
                <a:solidFill>
                  <a:schemeClr val="tx1"/>
                </a:solidFill>
              </a:rPr>
              <a:t>Localized and </a:t>
            </a:r>
            <a:r>
              <a:rPr lang="en-US" sz="1800" dirty="0" smtClean="0">
                <a:solidFill>
                  <a:schemeClr val="tx1"/>
                </a:solidFill>
              </a:rPr>
              <a:t>Enterprise-wide</a:t>
            </a:r>
            <a:endParaRPr lang="en-US" sz="1800" dirty="0" smtClean="0">
              <a:solidFill>
                <a:schemeClr val="tx1"/>
              </a:solidFill>
            </a:endParaRPr>
          </a:p>
          <a:p>
            <a:pPr marL="742950" lvl="1" indent="-227013"/>
            <a:r>
              <a:rPr lang="en-US" sz="1800" dirty="0" smtClean="0">
                <a:solidFill>
                  <a:schemeClr val="tx1"/>
                </a:solidFill>
              </a:rPr>
              <a:t>Traditional and Advanced</a:t>
            </a:r>
          </a:p>
          <a:p>
            <a:pPr marL="515938" indent="-279400"/>
            <a:r>
              <a:rPr lang="en-US" sz="1800" dirty="0" smtClean="0">
                <a:solidFill>
                  <a:schemeClr val="tx1"/>
                </a:solidFill>
              </a:rPr>
              <a:t>Training </a:t>
            </a:r>
          </a:p>
          <a:p>
            <a:pPr marL="742950" lvl="1" indent="-227013"/>
            <a:r>
              <a:rPr lang="en-US" sz="1800" dirty="0" smtClean="0">
                <a:solidFill>
                  <a:schemeClr val="tx1"/>
                </a:solidFill>
              </a:rPr>
              <a:t>Classroom</a:t>
            </a:r>
          </a:p>
          <a:p>
            <a:pPr marL="742950" lvl="1" indent="-227013"/>
            <a:r>
              <a:rPr lang="en-US" sz="1800" dirty="0" smtClean="0">
                <a:solidFill>
                  <a:schemeClr val="tx1"/>
                </a:solidFill>
              </a:rPr>
              <a:t>Online</a:t>
            </a:r>
          </a:p>
          <a:p>
            <a:pPr marL="742950" lvl="1" indent="-227013"/>
            <a:r>
              <a:rPr lang="en-US" sz="1800" dirty="0" smtClean="0">
                <a:solidFill>
                  <a:schemeClr val="tx1"/>
                </a:solidFill>
              </a:rPr>
              <a:t>On-Demand eLearning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04800" y="762000"/>
            <a:ext cx="8610600" cy="609398"/>
          </a:xfrm>
          <a:prstGeom prst="rect">
            <a:avLst/>
          </a:prstGeom>
        </p:spPr>
        <p:txBody>
          <a:bodyPr vert="horz" wrap="square" lIns="0" tIns="0" rIns="0" bIns="0" rtlCol="0" anchor="b" anchorCtr="0">
            <a:noAutofit/>
          </a:bodyPr>
          <a:lstStyle/>
          <a:p>
            <a:pPr lvl="0" defTabSz="914363" eaLnBrk="0" hangingPunct="0">
              <a:lnSpc>
                <a:spcPct val="90000"/>
              </a:lnSpc>
              <a:defRPr/>
            </a:pPr>
            <a:r>
              <a:rPr lang="en-US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Step 5 – Drive E</a:t>
            </a:r>
            <a:r>
              <a:rPr lang="en-US" b="1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nd</a:t>
            </a:r>
            <a:r>
              <a:rPr lang="en-US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-User Adoption – D</a:t>
            </a:r>
            <a:r>
              <a:rPr lang="en-US" b="1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evelop</a:t>
            </a:r>
            <a:r>
              <a:rPr lang="en-US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a C</a:t>
            </a:r>
            <a:r>
              <a:rPr lang="en-US" b="1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hange</a:t>
            </a:r>
            <a:r>
              <a:rPr lang="en-US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P</a:t>
            </a:r>
            <a:r>
              <a:rPr lang="en-US" b="1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lan</a:t>
            </a:r>
            <a:endParaRPr lang="en-US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11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112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EBA3B8EB16C44D9F567E11B650AA86" ma:contentTypeVersion="1" ma:contentTypeDescription="Create a new document." ma:contentTypeScope="" ma:versionID="b96331fa8952411f07009c8403bc2660">
  <xsd:schema xmlns:xsd="http://www.w3.org/2001/XMLSchema" xmlns:p="http://schemas.microsoft.com/office/2006/metadata/properties" xmlns:ns2="cb5daa24-47ba-4fdb-bf51-62e81713f1fd" targetNamespace="http://schemas.microsoft.com/office/2006/metadata/properties" ma:root="true" ma:fieldsID="2092a49ebdff63bb8c590e7c9846c90d" ns2:_="">
    <xsd:import namespace="cb5daa24-47ba-4fdb-bf51-62e81713f1fd"/>
    <xsd:element name="properties">
      <xsd:complexType>
        <xsd:sequence>
          <xsd:element name="documentManagement">
            <xsd:complexType>
              <xsd:all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cb5daa24-47ba-4fdb-bf51-62e81713f1fd" elementFormDefault="qualified">
    <xsd:import namespace="http://schemas.microsoft.com/office/2006/documentManagement/types"/>
    <xsd:element name="Status" ma:index="8" nillable="true" ma:displayName="Status" ma:default="Draft" ma:format="Dropdown" ma:internalName="Status">
      <xsd:simpleType>
        <xsd:restriction base="dms:Choice">
          <xsd:enumeration value="Draft"/>
          <xsd:enumeration value="In Review"/>
          <xsd:enumeration value="Approved"/>
          <xsd:enumeration value="Being Edited"/>
          <xsd:enumeration value="Ready for Review"/>
          <xsd:enumeration value="Depreca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p:properties xmlns:p="http://schemas.microsoft.com/office/2006/metadata/properties" xmlns:xsi="http://www.w3.org/2001/XMLSchema-instance">
  <documentManagement>
    <Status xmlns="cb5daa24-47ba-4fdb-bf51-62e81713f1fd">Draft</Statu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F09F39A-D70B-4F94-A719-E626A0B6D8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b5daa24-47ba-4fdb-bf51-62e81713f1fd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C92D69E1-A776-4CFD-BCA1-34FBCE5E8B35}">
  <ds:schemaRefs>
    <ds:schemaRef ds:uri="http://schemas.microsoft.com/office/2006/metadata/properties"/>
    <ds:schemaRef ds:uri="cb5daa24-47ba-4fdb-bf51-62e81713f1fd"/>
  </ds:schemaRefs>
</ds:datastoreItem>
</file>

<file path=customXml/itemProps3.xml><?xml version="1.0" encoding="utf-8"?>
<ds:datastoreItem xmlns:ds="http://schemas.openxmlformats.org/officeDocument/2006/customXml" ds:itemID="{9B3D5CA6-9A52-43C3-AF08-842BA41C0A1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3645</TotalTime>
  <Words>327</Words>
  <Application>Microsoft Office PowerPoint</Application>
  <PresentationFormat>On-screen Show (4:3)</PresentationFormat>
  <Paragraphs>57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Blank Presentation</vt:lpstr>
      <vt:lpstr>Secrets to Success: Inside the Charter Online Information Network (COIN)    Dan Vasey, Director  Records &amp; Information Management Charter Communications</vt:lpstr>
      <vt:lpstr>How Do You Develop a Solution That Users Will Adopt?</vt:lpstr>
      <vt:lpstr>Step 1 – Know What You Have</vt:lpstr>
      <vt:lpstr>Step 2 – Build a Strategy</vt:lpstr>
      <vt:lpstr>Step 3 – Select the Right Tools to Support Your Program</vt:lpstr>
      <vt:lpstr>Step 4 – Integrate the Technology</vt:lpstr>
      <vt:lpstr>Slide 7</vt:lpstr>
    </vt:vector>
  </TitlesOfParts>
  <Company>Kate Demet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 Demet</dc:creator>
  <cp:lastModifiedBy>rhalischuk</cp:lastModifiedBy>
  <cp:revision>141</cp:revision>
  <dcterms:created xsi:type="dcterms:W3CDTF">2010-01-10T22:19:20Z</dcterms:created>
  <dcterms:modified xsi:type="dcterms:W3CDTF">2011-09-29T23:38:30Z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ExpireDate">
    <vt:lpwstr>2012-03-29T16:18:25Z</vt:lpwstr>
  </property>
  <property fmtid="{D5CDD505-2E9C-101B-9397-08002B2CF9AE}" pid="3" name="_dlc_ExpireDateSaved">
    <vt:lpwstr/>
  </property>
  <property fmtid="{D5CDD505-2E9C-101B-9397-08002B2CF9AE}" pid="4" name="ContentTypeId">
    <vt:lpwstr>0x0101004EEBA3B8EB16C44D9F567E11B650AA86</vt:lpwstr>
  </property>
</Properties>
</file>