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2" r:id="rId5"/>
    <p:sldMasterId id="2147483685" r:id="rId6"/>
    <p:sldMasterId id="2147483698" r:id="rId7"/>
  </p:sldMasterIdLst>
  <p:notesMasterIdLst>
    <p:notesMasterId r:id="rId22"/>
  </p:notesMasterIdLst>
  <p:sldIdLst>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161"/>
    <a:srgbClr val="154A43"/>
    <a:srgbClr val="154942"/>
    <a:srgbClr val="154841"/>
    <a:srgbClr val="FFCD4F"/>
    <a:srgbClr val="75A376"/>
    <a:srgbClr val="FFB601"/>
    <a:srgbClr val="A50021"/>
    <a:srgbClr val="32327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53" autoAdjust="0"/>
  </p:normalViewPr>
  <p:slideViewPr>
    <p:cSldViewPr snapToGrid="0">
      <p:cViewPr>
        <p:scale>
          <a:sx n="75" d="100"/>
          <a:sy n="75" d="100"/>
        </p:scale>
        <p:origin x="-2028" y="-7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10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D0F8C3-FE01-40B3-90F6-3C4AB7486606}" type="datetimeFigureOut">
              <a:rPr lang="en-US" smtClean="0"/>
              <a:pPr/>
              <a:t>10/1/2011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DC94-1A3E-411F-899E-0A2216933070}" type="slidenum">
              <a:rPr lang="en-US" smtClean="0"/>
              <a:pPr/>
              <a:t>‹#›</a:t>
            </a:fld>
            <a:endParaRPr lang="en-US"/>
          </a:p>
        </p:txBody>
      </p:sp>
    </p:spTree>
    <p:extLst>
      <p:ext uri="{BB962C8B-B14F-4D97-AF65-F5344CB8AC3E}">
        <p14:creationId xmlns:p14="http://schemas.microsoft.com/office/powerpoint/2010/main" val="69242919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defRPr sz="1200" kern="1200">
        <a:solidFill>
          <a:schemeClr val="tx1"/>
        </a:solidFill>
        <a:latin typeface="+mn-lt"/>
        <a:ea typeface="+mn-ea"/>
        <a:cs typeface="+mn-cs"/>
      </a:defRPr>
    </a:lvl1pPr>
    <a:lvl2pPr marL="40005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6286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8572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10858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1 : 20</a:t>
            </a:r>
          </a:p>
          <a:p>
            <a:r>
              <a:rPr lang="en-US" dirty="0" smtClean="0"/>
              <a:t>1 : 1 Colligo</a:t>
            </a:r>
          </a:p>
          <a:p>
            <a:endParaRPr lang="en-US" dirty="0"/>
          </a:p>
        </p:txBody>
      </p:sp>
      <p:sp>
        <p:nvSpPr>
          <p:cNvPr id="4" name="Slide Number Placeholder 3"/>
          <p:cNvSpPr>
            <a:spLocks noGrp="1"/>
          </p:cNvSpPr>
          <p:nvPr>
            <p:ph type="sldNum" sz="quarter" idx="10"/>
          </p:nvPr>
        </p:nvSpPr>
        <p:spPr/>
        <p:txBody>
          <a:bodyPr/>
          <a:lstStyle/>
          <a:p>
            <a:fld id="{EF97DC94-1A3E-411F-899E-0A221693307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1 : 31</a:t>
            </a:r>
          </a:p>
          <a:p>
            <a:r>
              <a:rPr lang="en-US" sz="1200" dirty="0" smtClean="0"/>
              <a:t>1 : 12</a:t>
            </a:r>
            <a:r>
              <a:rPr lang="en-US" sz="1200" baseline="0" dirty="0" smtClean="0"/>
              <a:t> </a:t>
            </a:r>
            <a:r>
              <a:rPr lang="en-US" sz="1200" dirty="0" smtClean="0"/>
              <a:t>Colligo</a:t>
            </a:r>
            <a:endParaRPr lang="en-US" sz="1200" b="1" dirty="0" smtClean="0">
              <a:solidFill>
                <a:srgbClr val="FF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EF97DC94-1A3E-411F-899E-0A2216933070}" type="slidenum">
              <a:rPr lang="en-US" smtClean="0"/>
              <a:pPr/>
              <a:t>10</a:t>
            </a:fld>
            <a:endParaRPr lang="en-US"/>
          </a:p>
        </p:txBody>
      </p:sp>
    </p:spTree>
    <p:extLst>
      <p:ext uri="{BB962C8B-B14F-4D97-AF65-F5344CB8AC3E}">
        <p14:creationId xmlns:p14="http://schemas.microsoft.com/office/powerpoint/2010/main" val="248779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1 : 32</a:t>
            </a:r>
          </a:p>
          <a:p>
            <a:r>
              <a:rPr lang="en-US" sz="1200" dirty="0" smtClean="0"/>
              <a:t>1</a:t>
            </a:r>
            <a:r>
              <a:rPr lang="en-US" sz="1200" baseline="0" dirty="0" smtClean="0"/>
              <a:t> </a:t>
            </a:r>
            <a:r>
              <a:rPr lang="en-US" sz="1200" dirty="0" smtClean="0"/>
              <a:t>: 13</a:t>
            </a:r>
            <a:r>
              <a:rPr lang="en-US" sz="1200" baseline="0" dirty="0" smtClean="0"/>
              <a:t> </a:t>
            </a:r>
            <a:r>
              <a:rPr lang="en-US" sz="1200" dirty="0" smtClean="0"/>
              <a:t>Colligo</a:t>
            </a:r>
            <a:endParaRPr lang="en-CA" dirty="0" smtClean="0"/>
          </a:p>
          <a:p>
            <a:endParaRPr lang="en-CA" dirty="0" smtClean="0"/>
          </a:p>
          <a:p>
            <a:r>
              <a:rPr lang="en-CA" dirty="0" smtClean="0"/>
              <a:t>Productivity:</a:t>
            </a:r>
            <a:r>
              <a:rPr lang="en-CA" baseline="0" dirty="0" smtClean="0"/>
              <a:t> finding docs (one click access to recently used), doc IDs, search, </a:t>
            </a:r>
            <a:r>
              <a:rPr lang="en-CA" baseline="0" dirty="0" err="1" smtClean="0"/>
              <a:t>std</a:t>
            </a:r>
            <a:r>
              <a:rPr lang="en-CA" baseline="0" dirty="0" smtClean="0"/>
              <a:t> templates w default metadata</a:t>
            </a:r>
          </a:p>
          <a:p>
            <a:r>
              <a:rPr lang="en-CA" baseline="0" dirty="0" smtClean="0"/>
              <a:t>Risk: reduced because the platform is used =&gt; access control, retention policies, enforced tagging</a:t>
            </a:r>
          </a:p>
          <a:p>
            <a:r>
              <a:rPr lang="en-CA" baseline="0" dirty="0" smtClean="0"/>
              <a:t>Rapid implementation: under 200 hours; largely out of the box </a:t>
            </a:r>
            <a:r>
              <a:rPr lang="en-CA" baseline="0" dirty="0" smtClean="0">
                <a:sym typeface="Wingdings" pitchFamily="2" charset="2"/>
              </a:rPr>
              <a:t> very impressive</a:t>
            </a:r>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48143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1 : 33</a:t>
            </a:r>
          </a:p>
          <a:p>
            <a:r>
              <a:rPr lang="en-US" sz="1200" dirty="0" smtClean="0"/>
              <a:t>1</a:t>
            </a:r>
            <a:r>
              <a:rPr lang="en-US" sz="1200" baseline="0" dirty="0" smtClean="0"/>
              <a:t> </a:t>
            </a:r>
            <a:r>
              <a:rPr lang="en-US" sz="1200" dirty="0" smtClean="0"/>
              <a:t>: 14</a:t>
            </a:r>
            <a:r>
              <a:rPr lang="en-US" sz="1200" baseline="0" dirty="0" smtClean="0"/>
              <a:t> </a:t>
            </a:r>
            <a:r>
              <a:rPr lang="en-US" sz="1200" dirty="0" smtClean="0"/>
              <a:t>Colligo</a:t>
            </a:r>
            <a:endParaRPr lang="en-US" b="0" dirty="0" smtClean="0">
              <a:solidFill>
                <a:srgbClr val="FF0000"/>
              </a:solidFill>
              <a:latin typeface="+mj-lt"/>
            </a:endParaRPr>
          </a:p>
          <a:p>
            <a:pPr marL="0" indent="0" defTabSz="888797" fontAlgn="base">
              <a:lnSpc>
                <a:spcPct val="90000"/>
              </a:lnSpc>
              <a:spcBef>
                <a:spcPct val="0"/>
              </a:spcBef>
              <a:spcAft>
                <a:spcPct val="0"/>
              </a:spcAft>
            </a:pPr>
            <a:endParaRPr lang="en-US" b="0" dirty="0" smtClean="0">
              <a:solidFill>
                <a:srgbClr val="FF0000"/>
              </a:solidFill>
              <a:latin typeface="+mj-lt"/>
            </a:endParaRPr>
          </a:p>
          <a:p>
            <a:pPr marL="0" indent="0" defTabSz="888797" fontAlgn="base">
              <a:lnSpc>
                <a:spcPct val="90000"/>
              </a:lnSpc>
              <a:spcBef>
                <a:spcPct val="0"/>
              </a:spcBef>
              <a:spcAft>
                <a:spcPct val="0"/>
              </a:spcAft>
            </a:pPr>
            <a:r>
              <a:rPr lang="en-US" b="0" dirty="0" smtClean="0">
                <a:solidFill>
                  <a:srgbClr val="FF0000"/>
                </a:solidFill>
                <a:latin typeface="+mj-lt"/>
              </a:rPr>
              <a:t>Productivity: Finding documents (one click</a:t>
            </a:r>
            <a:r>
              <a:rPr lang="en-US" b="0" baseline="0" dirty="0" smtClean="0">
                <a:solidFill>
                  <a:srgbClr val="FF0000"/>
                </a:solidFill>
                <a:latin typeface="+mj-lt"/>
              </a:rPr>
              <a:t> access to recently used), search, standard templates with default metadata</a:t>
            </a:r>
          </a:p>
          <a:p>
            <a:pPr marL="0" indent="0" defTabSz="888797" fontAlgn="base">
              <a:lnSpc>
                <a:spcPct val="90000"/>
              </a:lnSpc>
              <a:spcBef>
                <a:spcPct val="0"/>
              </a:spcBef>
              <a:spcAft>
                <a:spcPct val="0"/>
              </a:spcAft>
            </a:pPr>
            <a:r>
              <a:rPr lang="en-US" b="0" baseline="0" dirty="0" smtClean="0">
                <a:solidFill>
                  <a:srgbClr val="FF0000"/>
                </a:solidFill>
                <a:latin typeface="+mj-lt"/>
              </a:rPr>
              <a:t>Risk</a:t>
            </a:r>
            <a:endParaRPr lang="en-US" b="0" dirty="0" smtClean="0">
              <a:solidFill>
                <a:srgbClr val="FF0000"/>
              </a:solidFill>
              <a:latin typeface="+mj-lt"/>
            </a:endParaRPr>
          </a:p>
          <a:p>
            <a:pPr marL="0" indent="0" defTabSz="888797" fontAlgn="base">
              <a:lnSpc>
                <a:spcPct val="90000"/>
              </a:lnSpc>
              <a:spcBef>
                <a:spcPct val="0"/>
              </a:spcBef>
              <a:spcAft>
                <a:spcPct val="0"/>
              </a:spcAft>
            </a:pPr>
            <a:endParaRPr lang="en-US" b="0" dirty="0" smtClean="0">
              <a:solidFill>
                <a:srgbClr val="FF0000"/>
              </a:solidFill>
              <a:latin typeface="+mj-lt"/>
            </a:endParaRPr>
          </a:p>
          <a:p>
            <a:pPr marL="0" indent="0" defTabSz="888797" fontAlgn="base">
              <a:lnSpc>
                <a:spcPct val="90000"/>
              </a:lnSpc>
              <a:spcBef>
                <a:spcPct val="0"/>
              </a:spcBef>
              <a:spcAft>
                <a:spcPct val="0"/>
              </a:spcAft>
            </a:pPr>
            <a:r>
              <a:rPr lang="en-US" b="0" dirty="0" smtClean="0">
                <a:solidFill>
                  <a:srgbClr val="FF0000"/>
                </a:solidFill>
                <a:latin typeface="+mj-lt"/>
              </a:rPr>
              <a:t>Simplicity</a:t>
            </a:r>
            <a:r>
              <a:rPr lang="en-US" b="0" baseline="0" dirty="0" smtClean="0">
                <a:solidFill>
                  <a:srgbClr val="FF0000"/>
                </a:solidFill>
                <a:latin typeface="+mj-lt"/>
              </a:rPr>
              <a:t> = Tactical practice managers</a:t>
            </a:r>
          </a:p>
          <a:p>
            <a:pPr marL="0" indent="0" defTabSz="888797" fontAlgn="base">
              <a:lnSpc>
                <a:spcPct val="90000"/>
              </a:lnSpc>
              <a:spcBef>
                <a:spcPct val="0"/>
              </a:spcBef>
              <a:spcAft>
                <a:spcPct val="0"/>
              </a:spcAft>
            </a:pPr>
            <a:r>
              <a:rPr lang="en-US" b="0" baseline="0" dirty="0" smtClean="0">
                <a:solidFill>
                  <a:srgbClr val="FF0000"/>
                </a:solidFill>
                <a:latin typeface="+mj-lt"/>
              </a:rPr>
              <a:t>Quality = Strategic Value = CKO</a:t>
            </a:r>
          </a:p>
          <a:p>
            <a:pPr marL="0" indent="0" defTabSz="888797" fontAlgn="base">
              <a:lnSpc>
                <a:spcPct val="90000"/>
              </a:lnSpc>
              <a:spcBef>
                <a:spcPct val="0"/>
              </a:spcBef>
              <a:spcAft>
                <a:spcPct val="0"/>
              </a:spcAft>
            </a:pPr>
            <a:r>
              <a:rPr lang="en-US" b="0" baseline="0" dirty="0" smtClean="0">
                <a:solidFill>
                  <a:srgbClr val="FF0000"/>
                </a:solidFill>
                <a:latin typeface="+mj-lt"/>
              </a:rPr>
              <a:t>Consistency = Regulatory Value = General Counsel</a:t>
            </a:r>
          </a:p>
          <a:p>
            <a:pPr marL="0" indent="0" defTabSz="888797" fontAlgn="base">
              <a:lnSpc>
                <a:spcPct val="90000"/>
              </a:lnSpc>
              <a:spcBef>
                <a:spcPct val="0"/>
              </a:spcBef>
              <a:spcAft>
                <a:spcPct val="0"/>
              </a:spcAft>
            </a:pPr>
            <a:r>
              <a:rPr lang="en-US" b="0" baseline="0" dirty="0" smtClean="0">
                <a:solidFill>
                  <a:srgbClr val="FF0000"/>
                </a:solidFill>
                <a:latin typeface="+mj-lt"/>
              </a:rPr>
              <a:t>Familiarity = Risk Management &amp; Financial Value = All execs</a:t>
            </a:r>
          </a:p>
          <a:p>
            <a:pPr marL="0" lvl="1" indent="0" defTabSz="888797" fontAlgn="base">
              <a:lnSpc>
                <a:spcPct val="90000"/>
              </a:lnSpc>
              <a:spcBef>
                <a:spcPct val="0"/>
              </a:spcBef>
              <a:spcAft>
                <a:spcPct val="0"/>
              </a:spcAft>
              <a:buNone/>
              <a:defRPr/>
            </a:pPr>
            <a:r>
              <a:rPr lang="en-US" b="0" dirty="0" smtClean="0">
                <a:effectLst/>
                <a:latin typeface="+mj-lt"/>
              </a:rPr>
              <a:t>Manage and access all SharePoint content via the Outlook interface </a:t>
            </a:r>
            <a:r>
              <a:rPr lang="en-US" b="0" dirty="0" smtClean="0">
                <a:effectLst/>
                <a:latin typeface="+mj-lt"/>
                <a:sym typeface="Wingdings" pitchFamily="2" charset="2"/>
              </a:rPr>
              <a:t> </a:t>
            </a:r>
            <a:r>
              <a:rPr lang="en-US" b="0" dirty="0" smtClean="0">
                <a:effectLst/>
                <a:latin typeface="+mj-lt"/>
              </a:rPr>
              <a:t>less context shifting, saves time and keystrokes</a:t>
            </a:r>
          </a:p>
          <a:p>
            <a:pPr marL="0" lvl="1" indent="0" defTabSz="888797" fontAlgn="base">
              <a:lnSpc>
                <a:spcPct val="90000"/>
              </a:lnSpc>
              <a:spcBef>
                <a:spcPct val="0"/>
              </a:spcBef>
              <a:spcAft>
                <a:spcPct val="0"/>
              </a:spcAft>
              <a:buNone/>
              <a:defRPr/>
            </a:pPr>
            <a:r>
              <a:rPr lang="en-US" b="0" dirty="0" smtClean="0">
                <a:effectLst/>
                <a:latin typeface="+mj-lt"/>
              </a:rPr>
              <a:t>Reduce IT complexity and cost by leveraging SharePoint to eliminate multiple systems and centralize project information</a:t>
            </a:r>
            <a:endParaRPr lang="en-US" b="0" baseline="0" dirty="0" smtClean="0">
              <a:solidFill>
                <a:srgbClr val="FF0000"/>
              </a:solidFill>
              <a:latin typeface="+mj-lt"/>
            </a:endParaRPr>
          </a:p>
          <a:p>
            <a:pPr marL="0" indent="0" defTabSz="888797" fontAlgn="base">
              <a:lnSpc>
                <a:spcPct val="90000"/>
              </a:lnSpc>
              <a:spcBef>
                <a:spcPct val="0"/>
              </a:spcBef>
              <a:spcAft>
                <a:spcPct val="0"/>
              </a:spcAft>
            </a:pPr>
            <a:endParaRPr lang="en-US" b="0" dirty="0" smtClean="0">
              <a:solidFill>
                <a:srgbClr val="FF0000"/>
              </a:solidFill>
              <a:latin typeface="+mj-lt"/>
            </a:endParaRPr>
          </a:p>
          <a:p>
            <a:pPr marL="0" indent="0" defTabSz="888797" fontAlgn="base">
              <a:lnSpc>
                <a:spcPct val="90000"/>
              </a:lnSpc>
              <a:spcBef>
                <a:spcPct val="0"/>
              </a:spcBef>
              <a:spcAft>
                <a:spcPct val="0"/>
              </a:spcAft>
            </a:pPr>
            <a:r>
              <a:rPr lang="en-US" b="0" dirty="0" smtClean="0">
                <a:solidFill>
                  <a:srgbClr val="FF0000"/>
                </a:solidFill>
                <a:latin typeface="+mj-lt"/>
              </a:rPr>
              <a:t>“Make your users champions”</a:t>
            </a:r>
          </a:p>
          <a:p>
            <a:pPr marL="0" indent="0" defTabSz="888797" fontAlgn="base">
              <a:lnSpc>
                <a:spcPct val="90000"/>
              </a:lnSpc>
              <a:spcBef>
                <a:spcPct val="0"/>
              </a:spcBef>
              <a:spcAft>
                <a:spcPct val="0"/>
              </a:spcAft>
            </a:pPr>
            <a:r>
              <a:rPr lang="en-US" b="0" dirty="0" smtClean="0">
                <a:solidFill>
                  <a:srgbClr val="FF0000"/>
                </a:solidFill>
                <a:latin typeface="+mj-lt"/>
              </a:rPr>
              <a:t>Use</a:t>
            </a:r>
            <a:r>
              <a:rPr lang="en-US" b="0" baseline="0" dirty="0" smtClean="0">
                <a:solidFill>
                  <a:srgbClr val="FF0000"/>
                </a:solidFill>
                <a:latin typeface="+mj-lt"/>
              </a:rPr>
              <a:t> Dynamics example</a:t>
            </a:r>
            <a:endParaRPr lang="en-US" b="0" dirty="0" smtClean="0">
              <a:solidFill>
                <a:srgbClr val="FF0000"/>
              </a:solidFill>
              <a:latin typeface="+mj-lt"/>
            </a:endParaRPr>
          </a:p>
          <a:p>
            <a:pPr marL="0" indent="0" defTabSz="888797" fontAlgn="base">
              <a:lnSpc>
                <a:spcPct val="90000"/>
              </a:lnSpc>
              <a:spcBef>
                <a:spcPct val="0"/>
              </a:spcBef>
              <a:spcAft>
                <a:spcPct val="0"/>
              </a:spcAft>
            </a:pPr>
            <a:endParaRPr lang="en-CA" b="0" dirty="0">
              <a:latin typeface="+mj-lt"/>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264747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1 : 34</a:t>
            </a:r>
          </a:p>
          <a:p>
            <a:r>
              <a:rPr lang="en-US" sz="1200" dirty="0" smtClean="0"/>
              <a:t>1</a:t>
            </a:r>
            <a:r>
              <a:rPr lang="en-US" sz="1200" baseline="0" dirty="0" smtClean="0"/>
              <a:t> </a:t>
            </a:r>
            <a:r>
              <a:rPr lang="en-US" sz="1200" dirty="0" smtClean="0"/>
              <a:t>: 15</a:t>
            </a:r>
            <a:r>
              <a:rPr lang="en-US" sz="1200" baseline="0" dirty="0" smtClean="0"/>
              <a:t> </a:t>
            </a:r>
            <a:r>
              <a:rPr lang="en-US" sz="1200" dirty="0" smtClean="0"/>
              <a:t>Colligo</a:t>
            </a:r>
            <a:endParaRPr lang="en-US" sz="1200" b="0" kern="1200" dirty="0" smtClean="0">
              <a:solidFill>
                <a:srgbClr val="FF0000"/>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97DC94-1A3E-411F-899E-0A2216933070}" type="slidenum">
              <a:rPr lang="en-US" smtClean="0"/>
              <a:pPr/>
              <a:t>13</a:t>
            </a:fld>
            <a:endParaRPr lang="en-US"/>
          </a:p>
        </p:txBody>
      </p:sp>
    </p:spTree>
    <p:extLst>
      <p:ext uri="{BB962C8B-B14F-4D97-AF65-F5344CB8AC3E}">
        <p14:creationId xmlns:p14="http://schemas.microsoft.com/office/powerpoint/2010/main" val="4198841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1 : 35</a:t>
            </a:r>
          </a:p>
          <a:p>
            <a:r>
              <a:rPr lang="en-US" sz="1200" dirty="0" smtClean="0"/>
              <a:t>1</a:t>
            </a:r>
            <a:r>
              <a:rPr lang="en-US" sz="1200" baseline="0" dirty="0" smtClean="0"/>
              <a:t> </a:t>
            </a:r>
            <a:r>
              <a:rPr lang="en-US" sz="1200" dirty="0" smtClean="0"/>
              <a:t>: 16</a:t>
            </a:r>
            <a:r>
              <a:rPr lang="en-US" sz="1200" baseline="0" dirty="0" smtClean="0"/>
              <a:t> </a:t>
            </a:r>
            <a:r>
              <a:rPr lang="en-US" sz="1200" dirty="0" smtClean="0"/>
              <a:t>Colligo</a:t>
            </a:r>
            <a:endParaRPr lang="en-US" sz="1200" b="0" kern="1200" dirty="0" smtClean="0">
              <a:solidFill>
                <a:srgbClr val="FF0000"/>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B85BB3E9-A500-4186-86E5-F0324B60A27C}" type="slidenum">
              <a:rPr lang="en-US" smtClean="0"/>
              <a:pPr>
                <a:defRPr/>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 21</a:t>
            </a:r>
          </a:p>
          <a:p>
            <a:r>
              <a:rPr lang="en-US" dirty="0" smtClean="0"/>
              <a:t>1 : 2 Colligo</a:t>
            </a:r>
          </a:p>
        </p:txBody>
      </p:sp>
      <p:sp>
        <p:nvSpPr>
          <p:cNvPr id="4" name="Slide Number Placeholder 3"/>
          <p:cNvSpPr>
            <a:spLocks noGrp="1"/>
          </p:cNvSpPr>
          <p:nvPr>
            <p:ph type="sldNum" sz="quarter" idx="10"/>
          </p:nvPr>
        </p:nvSpPr>
        <p:spPr/>
        <p:txBody>
          <a:bodyPr/>
          <a:lstStyle/>
          <a:p>
            <a:fld id="{EF97DC94-1A3E-411F-899E-0A2216933070}" type="slidenum">
              <a:rPr lang="en-US" smtClean="0"/>
              <a:pPr/>
              <a:t>2</a:t>
            </a:fld>
            <a:endParaRPr lang="en-US"/>
          </a:p>
        </p:txBody>
      </p:sp>
    </p:spTree>
    <p:extLst>
      <p:ext uri="{BB962C8B-B14F-4D97-AF65-F5344CB8AC3E}">
        <p14:creationId xmlns:p14="http://schemas.microsoft.com/office/powerpoint/2010/main" val="204386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 23</a:t>
            </a:r>
          </a:p>
          <a:p>
            <a:r>
              <a:rPr lang="en-US" dirty="0" smtClean="0"/>
              <a:t>2 : 4 Colligo</a:t>
            </a:r>
          </a:p>
          <a:p>
            <a:endParaRPr lang="en-US" dirty="0"/>
          </a:p>
        </p:txBody>
      </p:sp>
      <p:sp>
        <p:nvSpPr>
          <p:cNvPr id="4" name="Slide Number Placeholder 3"/>
          <p:cNvSpPr>
            <a:spLocks noGrp="1"/>
          </p:cNvSpPr>
          <p:nvPr>
            <p:ph type="sldNum" sz="quarter" idx="10"/>
          </p:nvPr>
        </p:nvSpPr>
        <p:spPr/>
        <p:txBody>
          <a:bodyPr/>
          <a:lstStyle/>
          <a:p>
            <a:fld id="{EF97DC94-1A3E-411F-899E-0A2216933070}" type="slidenum">
              <a:rPr lang="en-US" smtClean="0"/>
              <a:pPr/>
              <a:t>3</a:t>
            </a:fld>
            <a:endParaRPr lang="en-US"/>
          </a:p>
        </p:txBody>
      </p:sp>
    </p:spTree>
    <p:extLst>
      <p:ext uri="{BB962C8B-B14F-4D97-AF65-F5344CB8AC3E}">
        <p14:creationId xmlns:p14="http://schemas.microsoft.com/office/powerpoint/2010/main" val="80412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2 : 25</a:t>
            </a:r>
          </a:p>
          <a:p>
            <a:r>
              <a:rPr lang="en-US" sz="900" dirty="0" smtClean="0"/>
              <a:t>2 : 6 Colligo</a:t>
            </a:r>
            <a:endParaRPr lang="en-US" sz="900" b="1" dirty="0" smtClean="0">
              <a:solidFill>
                <a:srgbClr val="FF0000"/>
              </a:solidFill>
              <a:latin typeface="Arial" charset="0"/>
            </a:endParaRPr>
          </a:p>
          <a:p>
            <a:pPr marL="0" indent="0" defTabSz="888797" fontAlgn="base">
              <a:lnSpc>
                <a:spcPct val="90000"/>
              </a:lnSpc>
              <a:spcBef>
                <a:spcPct val="0"/>
              </a:spcBef>
              <a:spcAft>
                <a:spcPct val="0"/>
              </a:spcAft>
            </a:pPr>
            <a:endParaRPr lang="en-US" sz="900" b="1" dirty="0" smtClean="0">
              <a:solidFill>
                <a:srgbClr val="FF0000"/>
              </a:solidFill>
              <a:latin typeface="Arial" charset="0"/>
            </a:endParaRPr>
          </a:p>
          <a:p>
            <a:pPr marL="0" indent="0" defTabSz="888797" fontAlgn="base">
              <a:lnSpc>
                <a:spcPct val="90000"/>
              </a:lnSpc>
              <a:spcBef>
                <a:spcPct val="0"/>
              </a:spcBef>
              <a:spcAft>
                <a:spcPct val="0"/>
              </a:spcAft>
            </a:pPr>
            <a:r>
              <a:rPr lang="en-US" sz="900" b="1" dirty="0" smtClean="0">
                <a:solidFill>
                  <a:srgbClr val="FF0000"/>
                </a:solidFill>
                <a:latin typeface="Arial" charset="0"/>
              </a:rPr>
              <a:t>Mention support for all versions of SP, Office and Windows</a:t>
            </a:r>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815322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1 : 26</a:t>
            </a:r>
          </a:p>
          <a:p>
            <a:r>
              <a:rPr lang="en-US" sz="1200" dirty="0" smtClean="0"/>
              <a:t>1 : 7 Colligo</a:t>
            </a:r>
            <a:endParaRPr lang="en-US" sz="1200" b="1" dirty="0" smtClean="0">
              <a:solidFill>
                <a:srgbClr val="FF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EF97DC94-1A3E-411F-899E-0A2216933070}" type="slidenum">
              <a:rPr lang="en-US" smtClean="0"/>
              <a:pPr/>
              <a:t>5</a:t>
            </a:fld>
            <a:endParaRPr lang="en-US"/>
          </a:p>
        </p:txBody>
      </p:sp>
    </p:spTree>
    <p:extLst>
      <p:ext uri="{BB962C8B-B14F-4D97-AF65-F5344CB8AC3E}">
        <p14:creationId xmlns:p14="http://schemas.microsoft.com/office/powerpoint/2010/main" val="316089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2 : 28</a:t>
            </a:r>
          </a:p>
          <a:p>
            <a:r>
              <a:rPr lang="en-US" sz="1200" dirty="0" smtClean="0"/>
              <a:t>2 : 9</a:t>
            </a:r>
            <a:r>
              <a:rPr lang="en-US" sz="1200" baseline="0" dirty="0" smtClean="0"/>
              <a:t> </a:t>
            </a:r>
            <a:r>
              <a:rPr lang="en-US" sz="1200" dirty="0" smtClean="0"/>
              <a:t>Colligo</a:t>
            </a:r>
            <a:endParaRPr lang="en-US" sz="1200" b="1" dirty="0" smtClean="0">
              <a:solidFill>
                <a:srgbClr val="FF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EF97DC94-1A3E-411F-899E-0A2216933070}" type="slidenum">
              <a:rPr lang="en-US" smtClean="0"/>
              <a:pPr/>
              <a:t>6</a:t>
            </a:fld>
            <a:endParaRPr lang="en-US"/>
          </a:p>
        </p:txBody>
      </p:sp>
    </p:spTree>
    <p:extLst>
      <p:ext uri="{BB962C8B-B14F-4D97-AF65-F5344CB8AC3E}">
        <p14:creationId xmlns:p14="http://schemas.microsoft.com/office/powerpoint/2010/main" val="297716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2 : 28</a:t>
            </a:r>
          </a:p>
          <a:p>
            <a:r>
              <a:rPr lang="en-US" sz="1200" dirty="0" smtClean="0"/>
              <a:t>2 : 9</a:t>
            </a:r>
            <a:r>
              <a:rPr lang="en-US" sz="1200" baseline="0" dirty="0" smtClean="0"/>
              <a:t> </a:t>
            </a:r>
            <a:r>
              <a:rPr lang="en-US" sz="1200" dirty="0" smtClean="0"/>
              <a:t>Colligo</a:t>
            </a:r>
            <a:endParaRPr lang="en-US" sz="1200" b="1" dirty="0" smtClean="0">
              <a:solidFill>
                <a:srgbClr val="FF0000"/>
              </a:solidFill>
              <a:latin typeface="Arial" charset="0"/>
            </a:endParaRPr>
          </a:p>
          <a:p>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88257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1 : 29</a:t>
            </a:r>
          </a:p>
          <a:p>
            <a:r>
              <a:rPr lang="en-US" sz="1200" dirty="0" smtClean="0"/>
              <a:t>1 : 10</a:t>
            </a:r>
            <a:r>
              <a:rPr lang="en-US" sz="1200" baseline="0" dirty="0" smtClean="0"/>
              <a:t> </a:t>
            </a:r>
            <a:r>
              <a:rPr lang="en-US" sz="1200" dirty="0" smtClean="0"/>
              <a:t>Colligo</a:t>
            </a:r>
            <a:endParaRPr lang="en-US" sz="1200" b="1" dirty="0" smtClean="0">
              <a:solidFill>
                <a:srgbClr val="FF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EF97DC94-1A3E-411F-899E-0A2216933070}" type="slidenum">
              <a:rPr lang="en-US" smtClean="0"/>
              <a:pPr/>
              <a:t>8</a:t>
            </a:fld>
            <a:endParaRPr lang="en-US"/>
          </a:p>
        </p:txBody>
      </p:sp>
    </p:spTree>
    <p:extLst>
      <p:ext uri="{BB962C8B-B14F-4D97-AF65-F5344CB8AC3E}">
        <p14:creationId xmlns:p14="http://schemas.microsoft.com/office/powerpoint/2010/main" val="331223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1 : 30</a:t>
            </a:r>
          </a:p>
          <a:p>
            <a:r>
              <a:rPr lang="en-US" sz="1200" dirty="0" smtClean="0"/>
              <a:t>1 : 11</a:t>
            </a:r>
            <a:r>
              <a:rPr lang="en-US" sz="1200" baseline="0" dirty="0" smtClean="0"/>
              <a:t> </a:t>
            </a:r>
            <a:r>
              <a:rPr lang="en-US" sz="1200" dirty="0" smtClean="0"/>
              <a:t>Colligo</a:t>
            </a:r>
            <a:endParaRPr lang="en-US" sz="1200" b="1" dirty="0" smtClean="0">
              <a:solidFill>
                <a:srgbClr val="FF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EF97DC94-1A3E-411F-899E-0A2216933070}" type="slidenum">
              <a:rPr lang="en-US" smtClean="0"/>
              <a:pPr/>
              <a:t>9</a:t>
            </a:fld>
            <a:endParaRPr lang="en-US"/>
          </a:p>
        </p:txBody>
      </p:sp>
    </p:spTree>
    <p:extLst>
      <p:ext uri="{BB962C8B-B14F-4D97-AF65-F5344CB8AC3E}">
        <p14:creationId xmlns:p14="http://schemas.microsoft.com/office/powerpoint/2010/main" val="2211721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9362" name="Freeform 2"/>
          <p:cNvSpPr>
            <a:spLocks/>
          </p:cNvSpPr>
          <p:nvPr/>
        </p:nvSpPr>
        <p:spPr bwMode="auto">
          <a:xfrm>
            <a:off x="-31750" y="4270375"/>
            <a:ext cx="9212263" cy="2617788"/>
          </a:xfrm>
          <a:custGeom>
            <a:avLst/>
            <a:gdLst/>
            <a:ahLst/>
            <a:cxnLst>
              <a:cxn ang="0">
                <a:pos x="8" y="719"/>
              </a:cxn>
              <a:cxn ang="0">
                <a:pos x="584" y="1014"/>
              </a:cxn>
              <a:cxn ang="0">
                <a:pos x="1243" y="1252"/>
              </a:cxn>
              <a:cxn ang="0">
                <a:pos x="1915" y="1371"/>
              </a:cxn>
              <a:cxn ang="0">
                <a:pos x="2566" y="1378"/>
              </a:cxn>
              <a:cxn ang="0">
                <a:pos x="3348" y="1265"/>
              </a:cxn>
              <a:cxn ang="0">
                <a:pos x="3937" y="1095"/>
              </a:cxn>
              <a:cxn ang="0">
                <a:pos x="4468" y="897"/>
              </a:cxn>
              <a:cxn ang="0">
                <a:pos x="4960" y="690"/>
              </a:cxn>
              <a:cxn ang="0">
                <a:pos x="5491" y="450"/>
              </a:cxn>
              <a:cxn ang="0">
                <a:pos x="5974" y="207"/>
              </a:cxn>
              <a:cxn ang="0">
                <a:pos x="6361" y="0"/>
              </a:cxn>
              <a:cxn ang="0">
                <a:pos x="6363" y="1857"/>
              </a:cxn>
              <a:cxn ang="0">
                <a:pos x="3445" y="1875"/>
              </a:cxn>
              <a:cxn ang="0">
                <a:pos x="7" y="1875"/>
              </a:cxn>
              <a:cxn ang="0">
                <a:pos x="8" y="719"/>
              </a:cxn>
            </a:cxnLst>
            <a:rect l="0" t="0" r="r" b="b"/>
            <a:pathLst>
              <a:path w="6383" h="1875">
                <a:moveTo>
                  <a:pt x="8" y="719"/>
                </a:moveTo>
                <a:cubicBezTo>
                  <a:pt x="205" y="831"/>
                  <a:pt x="378" y="924"/>
                  <a:pt x="584" y="1014"/>
                </a:cubicBezTo>
                <a:cubicBezTo>
                  <a:pt x="790" y="1102"/>
                  <a:pt x="1021" y="1193"/>
                  <a:pt x="1243" y="1252"/>
                </a:cubicBezTo>
                <a:cubicBezTo>
                  <a:pt x="1465" y="1311"/>
                  <a:pt x="1695" y="1350"/>
                  <a:pt x="1915" y="1371"/>
                </a:cubicBezTo>
                <a:cubicBezTo>
                  <a:pt x="2135" y="1391"/>
                  <a:pt x="2327" y="1396"/>
                  <a:pt x="2566" y="1378"/>
                </a:cubicBezTo>
                <a:cubicBezTo>
                  <a:pt x="2805" y="1361"/>
                  <a:pt x="3120" y="1312"/>
                  <a:pt x="3348" y="1265"/>
                </a:cubicBezTo>
                <a:cubicBezTo>
                  <a:pt x="3576" y="1218"/>
                  <a:pt x="3750" y="1156"/>
                  <a:pt x="3937" y="1095"/>
                </a:cubicBezTo>
                <a:cubicBezTo>
                  <a:pt x="4001" y="1075"/>
                  <a:pt x="4225" y="987"/>
                  <a:pt x="4468" y="897"/>
                </a:cubicBezTo>
                <a:cubicBezTo>
                  <a:pt x="4711" y="807"/>
                  <a:pt x="4787" y="761"/>
                  <a:pt x="4960" y="690"/>
                </a:cubicBezTo>
                <a:cubicBezTo>
                  <a:pt x="5130" y="616"/>
                  <a:pt x="5322" y="530"/>
                  <a:pt x="5491" y="450"/>
                </a:cubicBezTo>
                <a:cubicBezTo>
                  <a:pt x="5660" y="370"/>
                  <a:pt x="5829" y="282"/>
                  <a:pt x="5974" y="207"/>
                </a:cubicBezTo>
                <a:cubicBezTo>
                  <a:pt x="6119" y="132"/>
                  <a:pt x="6231" y="64"/>
                  <a:pt x="6361" y="0"/>
                </a:cubicBezTo>
                <a:cubicBezTo>
                  <a:pt x="6371" y="316"/>
                  <a:pt x="6383" y="1316"/>
                  <a:pt x="6363" y="1857"/>
                </a:cubicBezTo>
                <a:cubicBezTo>
                  <a:pt x="5757" y="1867"/>
                  <a:pt x="4504" y="1872"/>
                  <a:pt x="3445" y="1875"/>
                </a:cubicBezTo>
                <a:cubicBezTo>
                  <a:pt x="2474" y="1875"/>
                  <a:pt x="1008" y="1874"/>
                  <a:pt x="7" y="1875"/>
                </a:cubicBezTo>
                <a:cubicBezTo>
                  <a:pt x="0" y="1553"/>
                  <a:pt x="29" y="937"/>
                  <a:pt x="8" y="719"/>
                </a:cubicBezTo>
                <a:close/>
              </a:path>
            </a:pathLst>
          </a:custGeom>
          <a:solidFill>
            <a:schemeClr val="tx1"/>
          </a:solidFill>
          <a:ln w="9525" cap="flat" cmpd="sng">
            <a:noFill/>
            <a:prstDash val="solid"/>
            <a:round/>
            <a:headEnd type="none" w="med" len="med"/>
            <a:tailEnd type="none" w="med" len="med"/>
          </a:ln>
          <a:effectLst/>
        </p:spPr>
        <p:txBody>
          <a:bodyPr wrap="none" anchor="ctr"/>
          <a:lstStyle/>
          <a:p>
            <a:endParaRPr lang="en-US"/>
          </a:p>
        </p:txBody>
      </p:sp>
      <p:pic>
        <p:nvPicPr>
          <p:cNvPr id="399363" name="Picture 3" descr="Picture1 copy"/>
          <p:cNvPicPr>
            <a:picLocks noChangeAspect="1" noChangeArrowheads="1"/>
          </p:cNvPicPr>
          <p:nvPr/>
        </p:nvPicPr>
        <p:blipFill>
          <a:blip r:embed="rId2" cstate="print"/>
          <a:srcRect/>
          <a:stretch>
            <a:fillRect/>
          </a:stretch>
        </p:blipFill>
        <p:spPr bwMode="auto">
          <a:xfrm>
            <a:off x="-15875" y="4248150"/>
            <a:ext cx="9177338" cy="2633663"/>
          </a:xfrm>
          <a:prstGeom prst="rect">
            <a:avLst/>
          </a:prstGeom>
          <a:noFill/>
        </p:spPr>
      </p:pic>
      <p:sp>
        <p:nvSpPr>
          <p:cNvPr id="399364" name="Rectangle 4"/>
          <p:cNvSpPr>
            <a:spLocks noGrp="1" noChangeArrowheads="1"/>
          </p:cNvSpPr>
          <p:nvPr>
            <p:ph type="ctrTitle"/>
          </p:nvPr>
        </p:nvSpPr>
        <p:spPr>
          <a:xfrm>
            <a:off x="685800" y="2333625"/>
            <a:ext cx="8077200" cy="550863"/>
          </a:xfrm>
          <a:ln algn="ctr"/>
        </p:spPr>
        <p:txBody>
          <a:bodyPr anchor="ctr"/>
          <a:lstStyle>
            <a:lvl1pPr>
              <a:defRPr/>
            </a:lvl1pPr>
          </a:lstStyle>
          <a:p>
            <a:r>
              <a:rPr lang="en-US" smtClean="0"/>
              <a:t>Click to edit Master title style</a:t>
            </a:r>
            <a:endParaRPr lang="en-US"/>
          </a:p>
        </p:txBody>
      </p:sp>
      <p:sp>
        <p:nvSpPr>
          <p:cNvPr id="399365" name="Rectangle 5"/>
          <p:cNvSpPr>
            <a:spLocks noGrp="1" noChangeArrowheads="1"/>
          </p:cNvSpPr>
          <p:nvPr>
            <p:ph type="subTitle" idx="1"/>
          </p:nvPr>
        </p:nvSpPr>
        <p:spPr>
          <a:xfrm>
            <a:off x="685800" y="4384675"/>
            <a:ext cx="8077200" cy="404813"/>
          </a:xfrm>
        </p:spPr>
        <p:txBody>
          <a:bodyPr/>
          <a:lstStyle>
            <a:lvl1pPr marL="0" indent="0">
              <a:spcBef>
                <a:spcPct val="0"/>
              </a:spcBef>
              <a:buFont typeface="Wingdings 2" pitchFamily="18" charset="2"/>
              <a:buNone/>
              <a:defRPr>
                <a:latin typeface="Segoe" pitchFamily="34" charset="0"/>
              </a:defRPr>
            </a:lvl1pPr>
          </a:lstStyle>
          <a:p>
            <a:r>
              <a:rPr lang="en-US" smtClean="0"/>
              <a:t>Click to edit Master subtitle style</a:t>
            </a:r>
            <a:endParaRPr lang="en-US"/>
          </a:p>
        </p:txBody>
      </p:sp>
      <p:grpSp>
        <p:nvGrpSpPr>
          <p:cNvPr id="2" name="Group 6"/>
          <p:cNvGrpSpPr>
            <a:grpSpLocks/>
          </p:cNvGrpSpPr>
          <p:nvPr/>
        </p:nvGrpSpPr>
        <p:grpSpPr bwMode="auto">
          <a:xfrm>
            <a:off x="-14288" y="0"/>
            <a:ext cx="9172576" cy="6124575"/>
            <a:chOff x="-9" y="0"/>
            <a:chExt cx="5778" cy="3858"/>
          </a:xfrm>
        </p:grpSpPr>
        <p:sp>
          <p:nvSpPr>
            <p:cNvPr id="399367" name="Freeform 7" descr="60%"/>
            <p:cNvSpPr>
              <a:spLocks/>
            </p:cNvSpPr>
            <p:nvPr userDrawn="1"/>
          </p:nvSpPr>
          <p:spPr bwMode="white">
            <a:xfrm>
              <a:off x="0" y="0"/>
              <a:ext cx="5769" cy="3858"/>
            </a:xfrm>
            <a:custGeom>
              <a:avLst/>
              <a:gdLst/>
              <a:ahLst/>
              <a:cxnLst>
                <a:cxn ang="0">
                  <a:pos x="0" y="3026"/>
                </a:cxn>
                <a:cxn ang="0">
                  <a:pos x="1984" y="3803"/>
                </a:cxn>
                <a:cxn ang="0">
                  <a:pos x="5769" y="2377"/>
                </a:cxn>
                <a:cxn ang="0">
                  <a:pos x="5769" y="0"/>
                </a:cxn>
                <a:cxn ang="0">
                  <a:pos x="18" y="0"/>
                </a:cxn>
                <a:cxn ang="0">
                  <a:pos x="9" y="10"/>
                </a:cxn>
                <a:cxn ang="0">
                  <a:pos x="0" y="3026"/>
                </a:cxn>
              </a:cxnLst>
              <a:rect l="0" t="0" r="r" b="b"/>
              <a:pathLst>
                <a:path w="5769" h="3858">
                  <a:moveTo>
                    <a:pt x="0" y="3026"/>
                  </a:moveTo>
                  <a:cubicBezTo>
                    <a:pt x="70" y="3092"/>
                    <a:pt x="640" y="3748"/>
                    <a:pt x="1984" y="3803"/>
                  </a:cubicBezTo>
                  <a:cubicBezTo>
                    <a:pt x="3328" y="3858"/>
                    <a:pt x="5396" y="2688"/>
                    <a:pt x="5769" y="2377"/>
                  </a:cubicBezTo>
                  <a:lnTo>
                    <a:pt x="5769" y="0"/>
                  </a:lnTo>
                  <a:lnTo>
                    <a:pt x="18" y="0"/>
                  </a:lnTo>
                  <a:lnTo>
                    <a:pt x="9" y="10"/>
                  </a:lnTo>
                  <a:lnTo>
                    <a:pt x="0" y="3026"/>
                  </a:lnTo>
                  <a:close/>
                </a:path>
              </a:pathLst>
            </a:custGeom>
            <a:pattFill prst="pct60">
              <a:fgClr>
                <a:srgbClr val="065C41">
                  <a:alpha val="23000"/>
                </a:srgbClr>
              </a:fgClr>
              <a:bgClr>
                <a:srgbClr val="087654">
                  <a:alpha val="23000"/>
                </a:srgbClr>
              </a:bgClr>
            </a:pattFill>
            <a:ln w="9525">
              <a:noFill/>
              <a:round/>
              <a:headEnd/>
              <a:tailEnd/>
            </a:ln>
            <a:effectLst/>
          </p:spPr>
          <p:txBody>
            <a:bodyPr/>
            <a:lstStyle/>
            <a:p>
              <a:endParaRPr lang="en-US"/>
            </a:p>
          </p:txBody>
        </p:sp>
        <p:sp>
          <p:nvSpPr>
            <p:cNvPr id="399368" name="Freeform 8" descr="60%"/>
            <p:cNvSpPr>
              <a:spLocks/>
            </p:cNvSpPr>
            <p:nvPr userDrawn="1"/>
          </p:nvSpPr>
          <p:spPr bwMode="white">
            <a:xfrm>
              <a:off x="-9" y="0"/>
              <a:ext cx="5769" cy="3858"/>
            </a:xfrm>
            <a:custGeom>
              <a:avLst/>
              <a:gdLst/>
              <a:ahLst/>
              <a:cxnLst>
                <a:cxn ang="0">
                  <a:pos x="0" y="3026"/>
                </a:cxn>
                <a:cxn ang="0">
                  <a:pos x="1984" y="3803"/>
                </a:cxn>
                <a:cxn ang="0">
                  <a:pos x="5769" y="2377"/>
                </a:cxn>
                <a:cxn ang="0">
                  <a:pos x="5769" y="0"/>
                </a:cxn>
                <a:cxn ang="0">
                  <a:pos x="18" y="0"/>
                </a:cxn>
                <a:cxn ang="0">
                  <a:pos x="9" y="10"/>
                </a:cxn>
                <a:cxn ang="0">
                  <a:pos x="0" y="3026"/>
                </a:cxn>
              </a:cxnLst>
              <a:rect l="0" t="0" r="r" b="b"/>
              <a:pathLst>
                <a:path w="5769" h="3858">
                  <a:moveTo>
                    <a:pt x="0" y="3026"/>
                  </a:moveTo>
                  <a:cubicBezTo>
                    <a:pt x="70" y="3092"/>
                    <a:pt x="640" y="3748"/>
                    <a:pt x="1984" y="3803"/>
                  </a:cubicBezTo>
                  <a:cubicBezTo>
                    <a:pt x="3328" y="3858"/>
                    <a:pt x="5396" y="2688"/>
                    <a:pt x="5769" y="2377"/>
                  </a:cubicBezTo>
                  <a:lnTo>
                    <a:pt x="5769" y="0"/>
                  </a:lnTo>
                  <a:lnTo>
                    <a:pt x="18" y="0"/>
                  </a:lnTo>
                  <a:lnTo>
                    <a:pt x="9" y="10"/>
                  </a:lnTo>
                  <a:lnTo>
                    <a:pt x="0" y="3026"/>
                  </a:lnTo>
                  <a:close/>
                </a:path>
              </a:pathLst>
            </a:custGeom>
            <a:pattFill prst="pct60">
              <a:fgClr>
                <a:srgbClr val="065C41">
                  <a:alpha val="23000"/>
                </a:srgbClr>
              </a:fgClr>
              <a:bgClr>
                <a:srgbClr val="087654">
                  <a:alpha val="23000"/>
                </a:srgbClr>
              </a:bgClr>
            </a:pattFill>
            <a:ln w="9525">
              <a:noFill/>
              <a:round/>
              <a:headEnd/>
              <a:tailEnd/>
            </a:ln>
            <a:effectLst/>
          </p:spPr>
          <p:txBody>
            <a:bodyPr/>
            <a:lstStyle/>
            <a:p>
              <a:endParaRPr lang="en-US"/>
            </a:p>
          </p:txBody>
        </p:sp>
      </p:grpSp>
      <p:pic>
        <p:nvPicPr>
          <p:cNvPr id="399369" name="Picture 9" descr="Title_Logo2"/>
          <p:cNvPicPr>
            <a:picLocks noChangeAspect="1" noChangeArrowheads="1"/>
          </p:cNvPicPr>
          <p:nvPr/>
        </p:nvPicPr>
        <p:blipFill>
          <a:blip r:embed="rId3" cstate="print"/>
          <a:srcRect/>
          <a:stretch>
            <a:fillRect/>
          </a:stretch>
        </p:blipFill>
        <p:spPr bwMode="auto">
          <a:xfrm>
            <a:off x="52388" y="6197600"/>
            <a:ext cx="2062162" cy="650875"/>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228600"/>
            <a:ext cx="2101850" cy="3275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56325" cy="3275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01458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1905000"/>
            <a:ext cx="8077200" cy="1409700"/>
          </a:xfrm>
          <a:ln algn="ctr"/>
        </p:spPr>
        <p:txBody>
          <a:bodyPr anchor="ctr"/>
          <a:lstStyle>
            <a:lvl1pPr>
              <a:defRPr/>
            </a:lvl1pPr>
          </a:lstStyle>
          <a:p>
            <a:r>
              <a:rPr lang="en-US" smtClean="0"/>
              <a:t>Click to edit Master title style</a:t>
            </a:r>
            <a:endParaRPr lang="en-US"/>
          </a:p>
        </p:txBody>
      </p:sp>
      <p:sp>
        <p:nvSpPr>
          <p:cNvPr id="60419" name="Rectangle 3"/>
          <p:cNvSpPr>
            <a:spLocks noGrp="1" noChangeArrowheads="1"/>
          </p:cNvSpPr>
          <p:nvPr>
            <p:ph type="subTitle" idx="1"/>
          </p:nvPr>
        </p:nvSpPr>
        <p:spPr>
          <a:xfrm>
            <a:off x="685800" y="4384675"/>
            <a:ext cx="8077200" cy="530225"/>
          </a:xfrm>
        </p:spPr>
        <p:txBody>
          <a:bodyPr/>
          <a:lstStyle>
            <a:lvl1pPr marL="0" indent="0">
              <a:spcBef>
                <a:spcPct val="0"/>
              </a:spcBef>
              <a:buFont typeface="Wingdings 2" pitchFamily="18" charset="2"/>
              <a:buNone/>
              <a:defRPr>
                <a:latin typeface="Segoe" pitchFamily="34" charset="0"/>
              </a:defRPr>
            </a:lvl1pPr>
          </a:lstStyle>
          <a:p>
            <a:r>
              <a:rPr lang="en-US" smtClean="0"/>
              <a:t>Click to edit Master subtitle style</a:t>
            </a:r>
            <a:endParaRPr lang="en-US"/>
          </a:p>
        </p:txBody>
      </p:sp>
      <p:grpSp>
        <p:nvGrpSpPr>
          <p:cNvPr id="2" name="Group 4"/>
          <p:cNvGrpSpPr>
            <a:grpSpLocks/>
          </p:cNvGrpSpPr>
          <p:nvPr/>
        </p:nvGrpSpPr>
        <p:grpSpPr bwMode="auto">
          <a:xfrm>
            <a:off x="0" y="6551271"/>
            <a:ext cx="8701088" cy="306729"/>
            <a:chOff x="0" y="4136"/>
            <a:chExt cx="5481" cy="184"/>
          </a:xfrm>
        </p:grpSpPr>
        <p:sp>
          <p:nvSpPr>
            <p:cNvPr id="60421" name="Rectangle 5"/>
            <p:cNvSpPr>
              <a:spLocks noChangeArrowheads="1"/>
            </p:cNvSpPr>
            <p:nvPr userDrawn="1"/>
          </p:nvSpPr>
          <p:spPr bwMode="auto">
            <a:xfrm>
              <a:off x="0" y="4136"/>
              <a:ext cx="5280" cy="184"/>
            </a:xfrm>
            <a:prstGeom prst="rect">
              <a:avLst/>
            </a:prstGeom>
            <a:gradFill rotWithShape="1">
              <a:gsLst>
                <a:gs pos="0">
                  <a:schemeClr val="tx1"/>
                </a:gs>
                <a:gs pos="100000">
                  <a:schemeClr val="tx1">
                    <a:gamma/>
                    <a:shade val="46275"/>
                    <a:invGamma/>
                    <a:alpha val="0"/>
                  </a:schemeClr>
                </a:gs>
              </a:gsLst>
              <a:lin ang="0" scaled="1"/>
            </a:gradFill>
            <a:ln w="9525" algn="ctr">
              <a:noFill/>
              <a:miter lim="800000"/>
              <a:headEnd/>
              <a:tailEnd/>
            </a:ln>
            <a:effectLst/>
          </p:spPr>
          <p:txBody>
            <a:bodyPr wrap="none" anchor="ctr"/>
            <a:lstStyle/>
            <a:p>
              <a:endParaRPr lang="en-US"/>
            </a:p>
          </p:txBody>
        </p:sp>
        <p:sp>
          <p:nvSpPr>
            <p:cNvPr id="60422" name="Rectangle 6"/>
            <p:cNvSpPr>
              <a:spLocks noChangeArrowheads="1"/>
            </p:cNvSpPr>
            <p:nvPr userDrawn="1"/>
          </p:nvSpPr>
          <p:spPr bwMode="auto">
            <a:xfrm>
              <a:off x="0" y="4138"/>
              <a:ext cx="5481" cy="178"/>
            </a:xfrm>
            <a:prstGeom prst="rect">
              <a:avLst/>
            </a:prstGeom>
            <a:gradFill rotWithShape="1">
              <a:gsLst>
                <a:gs pos="0">
                  <a:srgbClr val="7BBD84"/>
                </a:gs>
                <a:gs pos="100000">
                  <a:srgbClr val="FFFFFF">
                    <a:alpha val="0"/>
                  </a:srgbClr>
                </a:gs>
              </a:gsLst>
              <a:lin ang="0" scaled="1"/>
            </a:gradFill>
            <a:ln w="9525">
              <a:noFill/>
              <a:miter lim="800000"/>
              <a:headEnd/>
              <a:tailEnd/>
            </a:ln>
            <a:effectLst/>
          </p:spPr>
          <p:txBody>
            <a:bodyPr wrap="none" anchor="ctr"/>
            <a:lstStyle/>
            <a:p>
              <a:endParaRPr lang="en-US"/>
            </a:p>
          </p:txBody>
        </p:sp>
        <p:pic>
          <p:nvPicPr>
            <p:cNvPr id="60423" name="Picture 7" descr="Microsoft_PSIS_Runner"/>
            <p:cNvPicPr>
              <a:picLocks noChangeAspect="1" noChangeArrowheads="1"/>
            </p:cNvPicPr>
            <p:nvPr userDrawn="1"/>
          </p:nvPicPr>
          <p:blipFill>
            <a:blip r:embed="rId2" cstate="print"/>
            <a:srcRect/>
            <a:stretch>
              <a:fillRect/>
            </a:stretch>
          </p:blipFill>
          <p:spPr bwMode="auto">
            <a:xfrm>
              <a:off x="204" y="4172"/>
              <a:ext cx="2418" cy="126"/>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29088"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417638"/>
            <a:ext cx="4129087"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228600"/>
            <a:ext cx="2101850"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56325"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508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417638"/>
            <a:ext cx="4129088" cy="221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417638"/>
            <a:ext cx="4129087" cy="221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5" descr="C:\Documents and Settings\sean\Desktop\psds for ISX ppt\6-isx-v4-title Blue Bar.png"/>
          <p:cNvPicPr>
            <a:picLocks noChangeAspect="1" noChangeArrowheads="1"/>
          </p:cNvPicPr>
          <p:nvPr userDrawn="1"/>
        </p:nvPicPr>
        <p:blipFill>
          <a:blip r:embed="rId3" cstate="print"/>
          <a:srcRect/>
          <a:stretch>
            <a:fillRect/>
          </a:stretch>
        </p:blipFill>
        <p:spPr bwMode="auto">
          <a:xfrm>
            <a:off x="0" y="405384"/>
            <a:ext cx="9144000" cy="1485901"/>
          </a:xfrm>
          <a:prstGeom prst="rect">
            <a:avLst/>
          </a:prstGeom>
          <a:noFill/>
        </p:spPr>
      </p:pic>
      <p:sp>
        <p:nvSpPr>
          <p:cNvPr id="2" name="Title 1"/>
          <p:cNvSpPr>
            <a:spLocks noGrp="1"/>
          </p:cNvSpPr>
          <p:nvPr>
            <p:ph type="ctrTitle"/>
          </p:nvPr>
        </p:nvSpPr>
        <p:spPr>
          <a:xfrm>
            <a:off x="730250" y="2151888"/>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151610"/>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C:\Documents and Settings\sean\Desktop\psds for ISX ppt\6-isx-v4-title ISX Logo.png"/>
          <p:cNvPicPr>
            <a:picLocks noChangeAspect="1" noChangeArrowheads="1"/>
          </p:cNvPicPr>
          <p:nvPr userDrawn="1"/>
        </p:nvPicPr>
        <p:blipFill>
          <a:blip r:embed="rId4" cstate="print"/>
          <a:srcRect/>
          <a:stretch>
            <a:fillRect/>
          </a:stretch>
        </p:blipFill>
        <p:spPr bwMode="auto">
          <a:xfrm>
            <a:off x="561340" y="632968"/>
            <a:ext cx="3807062" cy="1122680"/>
          </a:xfrm>
          <a:prstGeom prst="rect">
            <a:avLst/>
          </a:prstGeom>
          <a:noFill/>
        </p:spPr>
      </p:pic>
      <p:pic>
        <p:nvPicPr>
          <p:cNvPr id="8" name="Picture 2" descr="C:\Documents and Settings\sean\Desktop\psds for ISX ppt\6-isx-v4-title SMSG Readiness Logo.png"/>
          <p:cNvPicPr>
            <a:picLocks noChangeAspect="1" noChangeArrowheads="1"/>
          </p:cNvPicPr>
          <p:nvPr userDrawn="1"/>
        </p:nvPicPr>
        <p:blipFill>
          <a:blip r:embed="rId5" cstate="print"/>
          <a:srcRect/>
          <a:stretch>
            <a:fillRect/>
          </a:stretch>
        </p:blipFill>
        <p:spPr bwMode="auto">
          <a:xfrm>
            <a:off x="457870" y="6056059"/>
            <a:ext cx="2179773" cy="493677"/>
          </a:xfrm>
          <a:prstGeom prst="rect">
            <a:avLst/>
          </a:prstGeom>
          <a:noFill/>
        </p:spPr>
      </p:pic>
      <p:pic>
        <p:nvPicPr>
          <p:cNvPr id="9" name="Picture 3" descr="C:\Documents and Settings\sean\Desktop\psds for ISX ppt\6-isx-v4-title MGX Logo.png"/>
          <p:cNvPicPr>
            <a:picLocks noChangeAspect="1" noChangeArrowheads="1"/>
          </p:cNvPicPr>
          <p:nvPr userDrawn="1"/>
        </p:nvPicPr>
        <p:blipFill>
          <a:blip r:embed="rId6" cstate="print"/>
          <a:srcRect/>
          <a:stretch>
            <a:fillRect/>
          </a:stretch>
        </p:blipFill>
        <p:spPr bwMode="auto">
          <a:xfrm>
            <a:off x="6612082" y="5756018"/>
            <a:ext cx="2340240" cy="980893"/>
          </a:xfrm>
          <a:prstGeom prst="rect">
            <a:avLst/>
          </a:prstGeom>
          <a:noFill/>
        </p:spPr>
      </p:pic>
      <p:pic>
        <p:nvPicPr>
          <p:cNvPr id="10" name="Picture 9" descr="EPGNN_01_LOCKED_REV.png"/>
          <p:cNvPicPr>
            <a:picLocks noChangeAspect="1"/>
          </p:cNvPicPr>
          <p:nvPr userDrawn="1"/>
        </p:nvPicPr>
        <p:blipFill>
          <a:blip r:embed="rId7" cstate="print"/>
          <a:stretch>
            <a:fillRect/>
          </a:stretch>
        </p:blipFill>
        <p:spPr>
          <a:xfrm>
            <a:off x="3695075" y="5870408"/>
            <a:ext cx="1843790" cy="662218"/>
          </a:xfrm>
          <a:prstGeom prst="rect">
            <a:avLst/>
          </a:prstGeom>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C:\Documents and Settings\sean\Desktop\psds for ISX ppt\6-isx-v4-title Blue Bar.png"/>
          <p:cNvPicPr>
            <a:picLocks noChangeAspect="1" noChangeArrowheads="1"/>
          </p:cNvPicPr>
          <p:nvPr userDrawn="1"/>
        </p:nvPicPr>
        <p:blipFill>
          <a:blip r:embed="rId3" cstate="print"/>
          <a:srcRect/>
          <a:stretch>
            <a:fillRect/>
          </a:stretch>
        </p:blipFill>
        <p:spPr bwMode="auto">
          <a:xfrm>
            <a:off x="0" y="405384"/>
            <a:ext cx="9144000" cy="1485901"/>
          </a:xfrm>
          <a:prstGeom prst="rect">
            <a:avLst/>
          </a:prstGeom>
          <a:noFill/>
        </p:spPr>
      </p:pic>
      <p:sp>
        <p:nvSpPr>
          <p:cNvPr id="2" name="Title 1"/>
          <p:cNvSpPr>
            <a:spLocks noGrp="1"/>
          </p:cNvSpPr>
          <p:nvPr>
            <p:ph type="ctrTitle"/>
          </p:nvPr>
        </p:nvSpPr>
        <p:spPr>
          <a:xfrm>
            <a:off x="1369219" y="235585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538294"/>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C:\Documents and Settings\sean\Desktop\psds for ISX ppt\8-isx-v4-inside2 SMSG Readiness Logo.png"/>
          <p:cNvPicPr>
            <a:picLocks noChangeAspect="1" noChangeArrowheads="1"/>
          </p:cNvPicPr>
          <p:nvPr userDrawn="1"/>
        </p:nvPicPr>
        <p:blipFill>
          <a:blip r:embed="rId3" cstate="print"/>
          <a:stretch>
            <a:fillRect/>
          </a:stretch>
        </p:blipFill>
        <p:spPr bwMode="auto">
          <a:xfrm>
            <a:off x="5855377" y="6371206"/>
            <a:ext cx="3288623" cy="485207"/>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marL="457200" indent="-457200">
              <a:lnSpc>
                <a:spcPct val="90000"/>
              </a:lnSpc>
              <a:defRPr/>
            </a:lvl1pPr>
            <a:lvl2pPr marL="857250" indent="-400050">
              <a:lnSpc>
                <a:spcPct val="90000"/>
              </a:lnSpc>
              <a:defRPr/>
            </a:lvl2pPr>
            <a:lvl3pPr marL="1257300" indent="-400050">
              <a:lnSpc>
                <a:spcPct val="90000"/>
              </a:lnSpc>
              <a:defRPr/>
            </a:lvl3pPr>
            <a:lvl4pPr marL="1657350" indent="-400050">
              <a:lnSpc>
                <a:spcPct val="90000"/>
              </a:lnSpc>
              <a:defRPr/>
            </a:lvl4pPr>
            <a:lvl5pPr marL="2057400" indent="-400050">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descr="C:\Documents and Settings\sean\Desktop\psds for ISX ppt\8-isx-v4-inside2 SMSG Readiness Logo.png"/>
          <p:cNvPicPr>
            <a:picLocks noChangeAspect="1" noChangeArrowheads="1"/>
          </p:cNvPicPr>
          <p:nvPr userDrawn="1"/>
        </p:nvPicPr>
        <p:blipFill>
          <a:blip r:embed="rId3" cstate="print"/>
          <a:stretch>
            <a:fillRect/>
          </a:stretch>
        </p:blipFill>
        <p:spPr bwMode="auto">
          <a:xfrm>
            <a:off x="5855377" y="6371206"/>
            <a:ext cx="3288623" cy="485207"/>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2" descr="C:\Documents and Settings\sean\Desktop\psds for ISX ppt\8-isx-v4-inside2 SMSG Readiness Logo.png"/>
          <p:cNvPicPr>
            <a:picLocks noChangeAspect="1" noChangeArrowheads="1"/>
          </p:cNvPicPr>
          <p:nvPr userDrawn="1"/>
        </p:nvPicPr>
        <p:blipFill>
          <a:blip r:embed="rId3" cstate="print"/>
          <a:stretch>
            <a:fillRect/>
          </a:stretch>
        </p:blipFill>
        <p:spPr bwMode="auto">
          <a:xfrm>
            <a:off x="5855377" y="6371206"/>
            <a:ext cx="3288623" cy="485207"/>
          </a:xfrm>
          <a:prstGeom prst="rect">
            <a:avLst/>
          </a:prstGeom>
          <a:noFill/>
          <a:ln>
            <a:noFill/>
          </a:ln>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C:\Documents and Settings\sean\Desktop\psds for ISX ppt\8-isx-v4-inside2 SMSG Readiness Logo.png"/>
          <p:cNvPicPr>
            <a:picLocks noChangeAspect="1" noChangeArrowheads="1"/>
          </p:cNvPicPr>
          <p:nvPr userDrawn="1"/>
        </p:nvPicPr>
        <p:blipFill>
          <a:blip r:embed="rId3" cstate="print"/>
          <a:stretch>
            <a:fillRect/>
          </a:stretch>
        </p:blipFill>
        <p:spPr bwMode="auto">
          <a:xfrm>
            <a:off x="5855377" y="6371206"/>
            <a:ext cx="3288623" cy="485207"/>
          </a:xfrm>
          <a:prstGeom prst="rect">
            <a:avLst/>
          </a:prstGeom>
          <a:noFill/>
          <a:ln>
            <a:noFill/>
          </a:ln>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EPGNN_01_LOCKED_REV.png"/>
          <p:cNvPicPr>
            <a:picLocks noChangeAspect="1"/>
          </p:cNvPicPr>
          <p:nvPr userDrawn="1"/>
        </p:nvPicPr>
        <p:blipFill>
          <a:blip r:embed="rId3" cstate="print"/>
          <a:stretch>
            <a:fillRect/>
          </a:stretch>
        </p:blipFill>
        <p:spPr>
          <a:xfrm>
            <a:off x="3695075" y="5870408"/>
            <a:ext cx="1843790" cy="662218"/>
          </a:xfrm>
          <a:prstGeom prst="rect">
            <a:avLst/>
          </a:prstGeom>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reFox Browser">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print"/>
          <a:srcRect/>
          <a:stretch>
            <a:fillRect/>
          </a:stretch>
        </p:blipFill>
        <p:spPr bwMode="auto">
          <a:xfrm>
            <a:off x="99684" y="125015"/>
            <a:ext cx="8900001" cy="63579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Rectangle 9"/>
          <p:cNvSpPr/>
          <p:nvPr userDrawn="1"/>
        </p:nvSpPr>
        <p:spPr>
          <a:xfrm>
            <a:off x="171097" y="1187649"/>
            <a:ext cx="8746759" cy="5027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5699" tIns="42850" rIns="85699" bIns="42850" rtlCol="0" anchor="ctr"/>
          <a:lstStyle/>
          <a:p>
            <a:pPr algn="ctr" defTabSz="914319" rtl="0"/>
            <a:endParaRPr lang="en-US" kern="1200">
              <a:solidFill>
                <a:prstClr val="white"/>
              </a:solidFill>
              <a:latin typeface="Calibri"/>
              <a:ea typeface="+mn-ea"/>
              <a:cs typeface="+mn-cs"/>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E Browser">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a:blip r:embed="rId2" cstate="print"/>
          <a:srcRect/>
          <a:stretch>
            <a:fillRect/>
          </a:stretch>
        </p:blipFill>
        <p:spPr bwMode="auto">
          <a:xfrm>
            <a:off x="98196" y="125015"/>
            <a:ext cx="8900001" cy="635793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reFox / Print Preview">
    <p:spTree>
      <p:nvGrpSpPr>
        <p:cNvPr id="1" name=""/>
        <p:cNvGrpSpPr/>
        <p:nvPr/>
      </p:nvGrpSpPr>
      <p:grpSpPr>
        <a:xfrm>
          <a:off x="0" y="0"/>
          <a:ext cx="0" cy="0"/>
          <a:chOff x="0" y="0"/>
          <a:chExt cx="0" cy="0"/>
        </a:xfrm>
      </p:grpSpPr>
      <p:pic>
        <p:nvPicPr>
          <p:cNvPr id="60" name="Picture 3"/>
          <p:cNvPicPr>
            <a:picLocks noChangeAspect="1" noChangeArrowheads="1"/>
          </p:cNvPicPr>
          <p:nvPr userDrawn="1"/>
        </p:nvPicPr>
        <p:blipFill>
          <a:blip r:embed="rId2" cstate="print"/>
          <a:srcRect/>
          <a:stretch>
            <a:fillRect/>
          </a:stretch>
        </p:blipFill>
        <p:spPr bwMode="auto">
          <a:xfrm>
            <a:off x="99684" y="125015"/>
            <a:ext cx="8900001" cy="63579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1" name="Rectangle 60"/>
          <p:cNvSpPr/>
          <p:nvPr userDrawn="1"/>
        </p:nvSpPr>
        <p:spPr>
          <a:xfrm>
            <a:off x="171097" y="1187649"/>
            <a:ext cx="8746759" cy="5027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5699" tIns="42850" rIns="85699" bIns="42850" rtlCol="0" anchor="ctr"/>
          <a:lstStyle/>
          <a:p>
            <a:pPr algn="ctr" defTabSz="914319" rtl="0"/>
            <a:endParaRPr lang="en-US" kern="1200">
              <a:solidFill>
                <a:prstClr val="white"/>
              </a:solidFill>
              <a:latin typeface="Calibri"/>
              <a:ea typeface="+mn-ea"/>
              <a:cs typeface="+mn-cs"/>
            </a:endParaRPr>
          </a:p>
        </p:txBody>
      </p:sp>
      <p:sp>
        <p:nvSpPr>
          <p:cNvPr id="63" name="Round Same Side Corner Rectangle 62"/>
          <p:cNvSpPr/>
          <p:nvPr/>
        </p:nvSpPr>
        <p:spPr>
          <a:xfrm>
            <a:off x="224656" y="1419822"/>
            <a:ext cx="8632198" cy="223242"/>
          </a:xfrm>
          <a:prstGeom prst="round2SameRect">
            <a:avLst/>
          </a:prstGeom>
          <a:solidFill>
            <a:srgbClr val="94B6D2">
              <a:lumMod val="60000"/>
              <a:lumOff val="40000"/>
            </a:srgbClr>
          </a:solidFill>
          <a:ln w="9525" cap="flat" cmpd="sng" algn="ctr">
            <a:solidFill>
              <a:schemeClr val="accent1"/>
            </a:solidFill>
            <a:prstDash val="solid"/>
          </a:ln>
          <a:effectLst/>
        </p:spPr>
        <p:txBody>
          <a:bodyPr lIns="85687" tIns="42843" rIns="85687" bIns="42843" rtlCol="0" anchor="ctr"/>
          <a:lstStyle/>
          <a:p>
            <a:pPr algn="ctr" defTabSz="856991" rtl="0">
              <a:defRPr/>
            </a:pPr>
            <a:endParaRPr lang="en-US" sz="1700" dirty="0">
              <a:latin typeface="Calibri"/>
              <a:ea typeface="+mn-ea"/>
              <a:cs typeface="+mn-cs"/>
            </a:endParaRPr>
          </a:p>
        </p:txBody>
      </p:sp>
      <p:grpSp>
        <p:nvGrpSpPr>
          <p:cNvPr id="2" name="Group 97"/>
          <p:cNvGrpSpPr/>
          <p:nvPr/>
        </p:nvGrpSpPr>
        <p:grpSpPr>
          <a:xfrm>
            <a:off x="296072" y="1285874"/>
            <a:ext cx="285657" cy="285750"/>
            <a:chOff x="228600" y="1247001"/>
            <a:chExt cx="304800" cy="304800"/>
          </a:xfrm>
        </p:grpSpPr>
        <p:sp>
          <p:nvSpPr>
            <p:cNvPr id="86" name="Oval 34"/>
            <p:cNvSpPr/>
            <p:nvPr/>
          </p:nvSpPr>
          <p:spPr>
            <a:xfrm>
              <a:off x="228600" y="1247001"/>
              <a:ext cx="304800" cy="304800"/>
            </a:xfrm>
            <a:prstGeom prst="ellipse">
              <a:avLst/>
            </a:prstGeom>
            <a:solidFill>
              <a:sysClr val="window" lastClr="FFFFFF"/>
            </a:solidFill>
            <a:ln w="9525" cap="flat" cmpd="sng" algn="ctr">
              <a:solidFill>
                <a:srgbClr val="94B6D2"/>
              </a:solidFill>
              <a:prstDash val="solid"/>
            </a:ln>
            <a:effectLst/>
          </p:spPr>
          <p:txBody>
            <a:bodyPr rtlCol="0" anchor="ctr"/>
            <a:lstStyle/>
            <a:p>
              <a:pPr algn="ctr" defTabSz="856991" rtl="0">
                <a:defRPr/>
              </a:pPr>
              <a:endParaRPr lang="en-US" sz="1700" dirty="0">
                <a:latin typeface="Calibri"/>
                <a:ea typeface="+mn-ea"/>
                <a:cs typeface="+mn-cs"/>
              </a:endParaRPr>
            </a:p>
          </p:txBody>
        </p:sp>
        <p:pic>
          <p:nvPicPr>
            <p:cNvPr id="87" name="Picture 3" descr="C:\Users\mmuresan\Desktop\flat_logo.png"/>
            <p:cNvPicPr>
              <a:picLocks noChangeAspect="1" noChangeArrowheads="1"/>
            </p:cNvPicPr>
            <p:nvPr/>
          </p:nvPicPr>
          <p:blipFill>
            <a:blip r:embed="rId3" cstate="print"/>
            <a:srcRect r="69884"/>
            <a:stretch>
              <a:fillRect/>
            </a:stretch>
          </p:blipFill>
          <p:spPr bwMode="auto">
            <a:xfrm>
              <a:off x="304800" y="1323201"/>
              <a:ext cx="165100" cy="152400"/>
            </a:xfrm>
            <a:prstGeom prst="rect">
              <a:avLst/>
            </a:prstGeom>
            <a:noFill/>
          </p:spPr>
        </p:pic>
      </p:grpSp>
      <p:sp>
        <p:nvSpPr>
          <p:cNvPr id="65" name="AutoShape 17"/>
          <p:cNvSpPr>
            <a:spLocks noChangeArrowheads="1"/>
          </p:cNvSpPr>
          <p:nvPr userDrawn="1"/>
        </p:nvSpPr>
        <p:spPr bwMode="auto">
          <a:xfrm>
            <a:off x="224656" y="1643064"/>
            <a:ext cx="8632198" cy="303609"/>
          </a:xfrm>
          <a:prstGeom prst="rect">
            <a:avLst/>
          </a:prstGeom>
          <a:solidFill>
            <a:srgbClr val="94B6D2">
              <a:lumMod val="20000"/>
              <a:lumOff val="80000"/>
            </a:srgbClr>
          </a:solidFill>
          <a:ln w="9525" cap="flat" cmpd="sng" algn="ctr">
            <a:solidFill>
              <a:schemeClr val="accent1"/>
            </a:solidFill>
            <a:prstDash val="solid"/>
            <a:headEnd/>
            <a:tailEnd/>
          </a:ln>
          <a:effectLst/>
        </p:spPr>
        <p:txBody>
          <a:bodyPr vert="horz" wrap="none" lIns="85687" tIns="42843" rIns="85687" bIns="42843" numCol="1" anchor="ctr" anchorCtr="0" compatLnSpc="1">
            <a:prstTxWarp prst="textNoShape">
              <a:avLst/>
            </a:prstTxWarp>
          </a:bodyPr>
          <a:lstStyle/>
          <a:p>
            <a:pPr algn="ctr" defTabSz="856991" rtl="0">
              <a:defRPr/>
            </a:pPr>
            <a:endParaRPr lang="en-US" sz="1700" b="1" dirty="0">
              <a:latin typeface="Calibri"/>
              <a:ea typeface="+mn-ea"/>
              <a:cs typeface="+mn-cs"/>
            </a:endParaRPr>
          </a:p>
        </p:txBody>
      </p:sp>
      <p:sp>
        <p:nvSpPr>
          <p:cNvPr id="66" name="Rectangle 65"/>
          <p:cNvSpPr/>
          <p:nvPr/>
        </p:nvSpPr>
        <p:spPr>
          <a:xfrm>
            <a:off x="224657" y="5929313"/>
            <a:ext cx="8629698" cy="214313"/>
          </a:xfrm>
          <a:prstGeom prst="rect">
            <a:avLst/>
          </a:prstGeom>
          <a:solidFill>
            <a:schemeClr val="accent1">
              <a:lumMod val="20000"/>
              <a:lumOff val="80000"/>
            </a:schemeClr>
          </a:solidFill>
          <a:ln w="9525" cap="flat" cmpd="sng" algn="ctr">
            <a:solidFill>
              <a:schemeClr val="accent1"/>
            </a:solidFill>
            <a:prstDash val="solid"/>
          </a:ln>
          <a:effectLst/>
        </p:spPr>
        <p:txBody>
          <a:bodyPr lIns="85687" tIns="42843" rIns="85687" bIns="42843" rtlCol="0" anchor="ctr"/>
          <a:lstStyle/>
          <a:p>
            <a:pPr algn="ctr" defTabSz="856991" rtl="0">
              <a:defRPr/>
            </a:pPr>
            <a:endParaRPr lang="en-US" sz="1700" dirty="0">
              <a:latin typeface="Calibri"/>
              <a:ea typeface="+mn-ea"/>
              <a:cs typeface="+mn-cs"/>
            </a:endParaRPr>
          </a:p>
        </p:txBody>
      </p:sp>
      <p:sp>
        <p:nvSpPr>
          <p:cNvPr id="67" name="AutoShape 48"/>
          <p:cNvSpPr>
            <a:spLocks noChangeArrowheads="1"/>
          </p:cNvSpPr>
          <p:nvPr/>
        </p:nvSpPr>
        <p:spPr bwMode="auto">
          <a:xfrm>
            <a:off x="1397995" y="1485767"/>
            <a:ext cx="614309" cy="149217"/>
          </a:xfrm>
          <a:prstGeom prst="round2SameRect">
            <a:avLst/>
          </a:prstGeom>
          <a:noFill/>
          <a:ln w="9525" cap="flat" cmpd="sng" algn="ctr">
            <a:noFill/>
            <a:prstDash val="solid"/>
            <a:headEnd/>
            <a:tailEnd/>
          </a:ln>
          <a:effectLst/>
        </p:spPr>
        <p:txBody>
          <a:bodyPr vert="horz" wrap="none" lIns="85687" tIns="17139" rIns="85687" bIns="17139" numCol="1" anchor="ctr" anchorCtr="0" compatLnSpc="1">
            <a:prstTxWarp prst="textNoShape">
              <a:avLst/>
            </a:prstTxWarp>
            <a:spAutoFit/>
          </a:bodyPr>
          <a:lstStyle/>
          <a:p>
            <a:pPr algn="ctr" defTabSz="856991" rtl="0">
              <a:defRPr/>
            </a:pPr>
            <a:r>
              <a:rPr lang="en-US" sz="700" dirty="0">
                <a:solidFill>
                  <a:srgbClr val="94B6D2">
                    <a:lumMod val="50000"/>
                  </a:srgbClr>
                </a:solidFill>
                <a:latin typeface="Segoe UI" pitchFamily="34" charset="0"/>
                <a:ea typeface="+mn-ea"/>
                <a:cs typeface="Segoe UI" pitchFamily="34" charset="0"/>
              </a:rPr>
              <a:t>Comments</a:t>
            </a:r>
          </a:p>
        </p:txBody>
      </p:sp>
      <p:sp>
        <p:nvSpPr>
          <p:cNvPr id="68" name="AutoShape 48"/>
          <p:cNvSpPr>
            <a:spLocks noChangeArrowheads="1"/>
          </p:cNvSpPr>
          <p:nvPr/>
        </p:nvSpPr>
        <p:spPr bwMode="auto">
          <a:xfrm>
            <a:off x="2052381" y="1485767"/>
            <a:ext cx="336254" cy="149217"/>
          </a:xfrm>
          <a:prstGeom prst="round2SameRect">
            <a:avLst/>
          </a:prstGeom>
          <a:noFill/>
          <a:ln w="9525" cap="flat" cmpd="sng" algn="ctr">
            <a:noFill/>
            <a:prstDash val="solid"/>
            <a:headEnd/>
            <a:tailEnd/>
          </a:ln>
          <a:effectLst/>
        </p:spPr>
        <p:txBody>
          <a:bodyPr vert="horz" wrap="none" lIns="85687" tIns="17139" rIns="85687" bIns="17139" numCol="1" anchor="ctr" anchorCtr="0" compatLnSpc="1">
            <a:prstTxWarp prst="textNoShape">
              <a:avLst/>
            </a:prstTxWarp>
            <a:spAutoFit/>
          </a:bodyPr>
          <a:lstStyle/>
          <a:p>
            <a:pPr algn="ctr" defTabSz="856991" rtl="0">
              <a:defRPr/>
            </a:pPr>
            <a:r>
              <a:rPr lang="en-US" sz="700" dirty="0">
                <a:solidFill>
                  <a:srgbClr val="94B6D2">
                    <a:lumMod val="50000"/>
                  </a:srgbClr>
                </a:solidFill>
                <a:latin typeface="Segoe UI" pitchFamily="34" charset="0"/>
                <a:ea typeface="+mn-ea"/>
                <a:cs typeface="Segoe UI" pitchFamily="34" charset="0"/>
              </a:rPr>
              <a:t>Edit</a:t>
            </a:r>
          </a:p>
        </p:txBody>
      </p:sp>
      <p:sp>
        <p:nvSpPr>
          <p:cNvPr id="69" name="AutoShape 48"/>
          <p:cNvSpPr>
            <a:spLocks noChangeArrowheads="1"/>
          </p:cNvSpPr>
          <p:nvPr/>
        </p:nvSpPr>
        <p:spPr bwMode="auto">
          <a:xfrm>
            <a:off x="653143" y="1482619"/>
            <a:ext cx="697644" cy="149217"/>
          </a:xfrm>
          <a:prstGeom prst="round2SameRect">
            <a:avLst/>
          </a:prstGeom>
          <a:solidFill>
            <a:schemeClr val="accent1">
              <a:lumMod val="20000"/>
              <a:lumOff val="80000"/>
            </a:schemeClr>
          </a:solidFill>
          <a:ln w="9525" cap="flat" cmpd="sng" algn="ctr">
            <a:solidFill>
              <a:schemeClr val="accent1"/>
            </a:solidFill>
            <a:prstDash val="solid"/>
            <a:headEnd/>
            <a:tailEnd/>
          </a:ln>
          <a:effectLst/>
        </p:spPr>
        <p:txBody>
          <a:bodyPr vert="horz" wrap="none" lIns="85687" tIns="17139" rIns="85687" bIns="17139" numCol="1" anchor="ctr" anchorCtr="0" compatLnSpc="1">
            <a:prstTxWarp prst="textNoShape">
              <a:avLst/>
            </a:prstTxWarp>
            <a:spAutoFit/>
          </a:bodyPr>
          <a:lstStyle/>
          <a:p>
            <a:pPr algn="ctr" defTabSz="856991" rtl="0">
              <a:defRPr/>
            </a:pPr>
            <a:r>
              <a:rPr lang="en-US" sz="700" dirty="0">
                <a:solidFill>
                  <a:srgbClr val="94B6D2">
                    <a:lumMod val="50000"/>
                  </a:srgbClr>
                </a:solidFill>
                <a:latin typeface="Segoe UI" pitchFamily="34" charset="0"/>
                <a:ea typeface="+mn-ea"/>
                <a:cs typeface="Segoe UI" pitchFamily="34" charset="0"/>
              </a:rPr>
              <a:t>Print Preview</a:t>
            </a:r>
          </a:p>
        </p:txBody>
      </p:sp>
      <p:cxnSp>
        <p:nvCxnSpPr>
          <p:cNvPr id="70" name="Straight Connector 69"/>
          <p:cNvCxnSpPr/>
          <p:nvPr userDrawn="1"/>
        </p:nvCxnSpPr>
        <p:spPr>
          <a:xfrm>
            <a:off x="662069" y="1641141"/>
            <a:ext cx="736995" cy="1922"/>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24657" y="1928812"/>
            <a:ext cx="8629698" cy="40005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5699" tIns="42850" rIns="85699" bIns="42850" rtlCol="0" anchor="ctr"/>
          <a:lstStyle/>
          <a:p>
            <a:pPr algn="ctr" defTabSz="914319" rtl="0"/>
            <a:endParaRPr lang="en-US" kern="1200">
              <a:solidFill>
                <a:prstClr val="white"/>
              </a:solidFill>
              <a:latin typeface="Calibri"/>
              <a:ea typeface="+mn-ea"/>
              <a:cs typeface="+mn-cs"/>
            </a:endParaRPr>
          </a:p>
        </p:txBody>
      </p:sp>
      <p:grpSp>
        <p:nvGrpSpPr>
          <p:cNvPr id="3" name="Group 53"/>
          <p:cNvGrpSpPr/>
          <p:nvPr/>
        </p:nvGrpSpPr>
        <p:grpSpPr>
          <a:xfrm>
            <a:off x="8700694" y="1928812"/>
            <a:ext cx="154674" cy="4003358"/>
            <a:chOff x="8240777" y="1828800"/>
            <a:chExt cx="165039" cy="4270248"/>
          </a:xfrm>
        </p:grpSpPr>
        <p:sp>
          <p:nvSpPr>
            <p:cNvPr id="82" name="Rectangle 81"/>
            <p:cNvSpPr/>
            <p:nvPr/>
          </p:nvSpPr>
          <p:spPr>
            <a:xfrm>
              <a:off x="8240777" y="1828800"/>
              <a:ext cx="165039" cy="4270248"/>
            </a:xfrm>
            <a:prstGeom prst="rect">
              <a:avLst/>
            </a:prstGeom>
            <a:solidFill>
              <a:schemeClr val="accent1">
                <a:lumMod val="40000"/>
                <a:lumOff val="60000"/>
                <a:alpha val="54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9" rtl="0"/>
              <a:endParaRPr lang="en-US" sz="800" kern="1200" dirty="0">
                <a:solidFill>
                  <a:prstClr val="white"/>
                </a:solidFill>
                <a:latin typeface="Calibri"/>
                <a:ea typeface="+mn-ea"/>
                <a:cs typeface="+mn-cs"/>
              </a:endParaRPr>
            </a:p>
          </p:txBody>
        </p:sp>
        <p:sp>
          <p:nvSpPr>
            <p:cNvPr id="83" name="Isosceles Triangle 82"/>
            <p:cNvSpPr/>
            <p:nvPr/>
          </p:nvSpPr>
          <p:spPr>
            <a:xfrm>
              <a:off x="8285039" y="1874520"/>
              <a:ext cx="73152" cy="45720"/>
            </a:xfrm>
            <a:prstGeom prst="triangl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9" rtl="0"/>
              <a:endParaRPr lang="en-US" sz="800" kern="1200" dirty="0">
                <a:solidFill>
                  <a:prstClr val="white"/>
                </a:solidFill>
                <a:latin typeface="Calibri"/>
                <a:ea typeface="+mn-ea"/>
                <a:cs typeface="+mn-cs"/>
              </a:endParaRPr>
            </a:p>
          </p:txBody>
        </p:sp>
        <p:sp>
          <p:nvSpPr>
            <p:cNvPr id="84" name="Isosceles Triangle 83"/>
            <p:cNvSpPr/>
            <p:nvPr/>
          </p:nvSpPr>
          <p:spPr>
            <a:xfrm rot="10800000">
              <a:off x="8284695" y="5955029"/>
              <a:ext cx="73152" cy="45720"/>
            </a:xfrm>
            <a:prstGeom prst="triangl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9" rtl="0"/>
              <a:endParaRPr lang="en-US" sz="800" kern="1200" dirty="0">
                <a:solidFill>
                  <a:prstClr val="white"/>
                </a:solidFill>
                <a:latin typeface="Calibri"/>
                <a:ea typeface="+mn-ea"/>
                <a:cs typeface="+mn-cs"/>
              </a:endParaRPr>
            </a:p>
          </p:txBody>
        </p:sp>
        <p:sp>
          <p:nvSpPr>
            <p:cNvPr id="85" name="Rectangle 84"/>
            <p:cNvSpPr/>
            <p:nvPr/>
          </p:nvSpPr>
          <p:spPr>
            <a:xfrm rot="10800000" flipH="1">
              <a:off x="8269290" y="2057400"/>
              <a:ext cx="104776" cy="762000"/>
            </a:xfrm>
            <a:prstGeom prst="rect">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9" rtl="0"/>
              <a:endParaRPr lang="en-US" sz="800" kern="1200" dirty="0">
                <a:solidFill>
                  <a:prstClr val="white"/>
                </a:solidFill>
                <a:latin typeface="Calibri"/>
                <a:ea typeface="+mn-ea"/>
                <a:cs typeface="+mn-cs"/>
              </a:endParaRPr>
            </a:p>
          </p:txBody>
        </p:sp>
      </p:grpSp>
      <p:pic>
        <p:nvPicPr>
          <p:cNvPr id="73" name="Picture 5" descr="\\ipoodgfs101\work\Resources\icons\Print.png"/>
          <p:cNvPicPr>
            <a:picLocks noChangeAspect="1" noChangeArrowheads="1"/>
          </p:cNvPicPr>
          <p:nvPr userDrawn="1"/>
        </p:nvPicPr>
        <p:blipFill>
          <a:blip r:embed="rId4" cstate="print"/>
          <a:srcRect/>
          <a:stretch>
            <a:fillRect/>
          </a:stretch>
        </p:blipFill>
        <p:spPr bwMode="auto">
          <a:xfrm>
            <a:off x="287145" y="1714501"/>
            <a:ext cx="142829" cy="142875"/>
          </a:xfrm>
          <a:prstGeom prst="rect">
            <a:avLst/>
          </a:prstGeom>
          <a:noFill/>
        </p:spPr>
      </p:pic>
      <p:sp>
        <p:nvSpPr>
          <p:cNvPr id="74" name="TextBox 73"/>
          <p:cNvSpPr txBox="1"/>
          <p:nvPr userDrawn="1"/>
        </p:nvSpPr>
        <p:spPr>
          <a:xfrm>
            <a:off x="385340" y="1705571"/>
            <a:ext cx="357392" cy="161583"/>
          </a:xfrm>
          <a:prstGeom prst="rect">
            <a:avLst/>
          </a:prstGeom>
          <a:noFill/>
        </p:spPr>
        <p:txBody>
          <a:bodyPr wrap="none" lIns="85687" tIns="0" rIns="85687" bIns="0" rtlCol="0">
            <a:spAutoFit/>
          </a:bodyPr>
          <a:lstStyle/>
          <a:p>
            <a:pPr algn="ctr" defTabSz="856991" rtl="0">
              <a:lnSpc>
                <a:spcPct val="150000"/>
              </a:lnSpc>
              <a:defRPr/>
            </a:pPr>
            <a:r>
              <a:rPr lang="en-US" sz="700" dirty="0">
                <a:solidFill>
                  <a:srgbClr val="94B6D2">
                    <a:lumMod val="50000"/>
                  </a:srgbClr>
                </a:solidFill>
                <a:latin typeface="Segoe UI" pitchFamily="34" charset="0"/>
                <a:ea typeface="+mn-ea"/>
                <a:cs typeface="Segoe UI" pitchFamily="34" charset="0"/>
              </a:rPr>
              <a:t>Print</a:t>
            </a:r>
          </a:p>
        </p:txBody>
      </p:sp>
      <p:pic>
        <p:nvPicPr>
          <p:cNvPr id="75" name="Picture 6" descr="\\ipoodgfs101\work\Resources\icons\ZoomHH.png"/>
          <p:cNvPicPr>
            <a:picLocks noChangeAspect="1" noChangeArrowheads="1"/>
          </p:cNvPicPr>
          <p:nvPr userDrawn="1"/>
        </p:nvPicPr>
        <p:blipFill>
          <a:blip r:embed="rId5" cstate="print"/>
          <a:srcRect/>
          <a:stretch>
            <a:fillRect/>
          </a:stretch>
        </p:blipFill>
        <p:spPr bwMode="auto">
          <a:xfrm>
            <a:off x="810088" y="1714500"/>
            <a:ext cx="137115" cy="137160"/>
          </a:xfrm>
          <a:prstGeom prst="rect">
            <a:avLst/>
          </a:prstGeom>
          <a:noFill/>
        </p:spPr>
      </p:pic>
      <p:sp>
        <p:nvSpPr>
          <p:cNvPr id="76" name="TextBox 75"/>
          <p:cNvSpPr txBox="1"/>
          <p:nvPr userDrawn="1"/>
        </p:nvSpPr>
        <p:spPr>
          <a:xfrm>
            <a:off x="932924" y="1705571"/>
            <a:ext cx="407086" cy="161583"/>
          </a:xfrm>
          <a:prstGeom prst="rect">
            <a:avLst/>
          </a:prstGeom>
          <a:noFill/>
        </p:spPr>
        <p:txBody>
          <a:bodyPr wrap="none" lIns="85687" tIns="0" rIns="85687" bIns="0" rtlCol="0">
            <a:spAutoFit/>
          </a:bodyPr>
          <a:lstStyle/>
          <a:p>
            <a:pPr algn="ctr" defTabSz="856991" rtl="0">
              <a:lnSpc>
                <a:spcPct val="150000"/>
              </a:lnSpc>
              <a:defRPr/>
            </a:pPr>
            <a:r>
              <a:rPr lang="en-US" sz="700" dirty="0">
                <a:solidFill>
                  <a:srgbClr val="94B6D2">
                    <a:lumMod val="50000"/>
                  </a:srgbClr>
                </a:solidFill>
                <a:latin typeface="Segoe UI" pitchFamily="34" charset="0"/>
                <a:ea typeface="+mn-ea"/>
                <a:cs typeface="Segoe UI" pitchFamily="34" charset="0"/>
              </a:rPr>
              <a:t>Zoom</a:t>
            </a:r>
          </a:p>
        </p:txBody>
      </p:sp>
      <p:cxnSp>
        <p:nvCxnSpPr>
          <p:cNvPr id="77" name="Straight Connector 76"/>
          <p:cNvCxnSpPr/>
          <p:nvPr userDrawn="1"/>
        </p:nvCxnSpPr>
        <p:spPr>
          <a:xfrm rot="5400000">
            <a:off x="665912" y="1791002"/>
            <a:ext cx="154305" cy="1307"/>
          </a:xfrm>
          <a:prstGeom prst="line">
            <a:avLst/>
          </a:prstGeom>
          <a:noFill/>
          <a:ln w="9525" cap="flat" cmpd="sng" algn="ctr">
            <a:solidFill>
              <a:srgbClr val="94B6D2"/>
            </a:solidFill>
            <a:prstDash val="solid"/>
          </a:ln>
          <a:effectLst/>
        </p:spPr>
      </p:cxnSp>
      <p:sp>
        <p:nvSpPr>
          <p:cNvPr id="78" name="TextBox 77"/>
          <p:cNvSpPr txBox="1"/>
          <p:nvPr userDrawn="1"/>
        </p:nvSpPr>
        <p:spPr>
          <a:xfrm>
            <a:off x="1435888" y="1708460"/>
            <a:ext cx="828676" cy="161583"/>
          </a:xfrm>
          <a:prstGeom prst="rect">
            <a:avLst/>
          </a:prstGeom>
          <a:noFill/>
        </p:spPr>
        <p:txBody>
          <a:bodyPr wrap="none" lIns="85687" tIns="0" rIns="85687" bIns="0" rtlCol="0">
            <a:spAutoFit/>
          </a:bodyPr>
          <a:lstStyle/>
          <a:p>
            <a:pPr algn="ctr" defTabSz="856991" rtl="0">
              <a:lnSpc>
                <a:spcPct val="150000"/>
              </a:lnSpc>
              <a:defRPr/>
            </a:pPr>
            <a:r>
              <a:rPr lang="en-US" sz="700" dirty="0">
                <a:solidFill>
                  <a:srgbClr val="94B6D2">
                    <a:lumMod val="50000"/>
                  </a:srgbClr>
                </a:solidFill>
                <a:latin typeface="Segoe UI" pitchFamily="34" charset="0"/>
                <a:ea typeface="+mn-ea"/>
                <a:cs typeface="Segoe UI" pitchFamily="34" charset="0"/>
              </a:rPr>
              <a:t>Shrink One Page</a:t>
            </a:r>
          </a:p>
        </p:txBody>
      </p:sp>
      <p:sp>
        <p:nvSpPr>
          <p:cNvPr id="79" name="Rectangle 78"/>
          <p:cNvSpPr/>
          <p:nvPr userDrawn="1"/>
        </p:nvSpPr>
        <p:spPr>
          <a:xfrm>
            <a:off x="1358358" y="1726319"/>
            <a:ext cx="128546" cy="128588"/>
          </a:xfrm>
          <a:prstGeom prst="rect">
            <a:avLst/>
          </a:prstGeom>
          <a:solidFill>
            <a:schemeClr val="bg1"/>
          </a:solidFill>
          <a:ln>
            <a:solidFill>
              <a:schemeClr val="accent1"/>
            </a:solidFill>
          </a:ln>
          <a:effectLst/>
        </p:spPr>
        <p:style>
          <a:lnRef idx="1">
            <a:schemeClr val="accent6"/>
          </a:lnRef>
          <a:fillRef idx="2">
            <a:schemeClr val="accent6"/>
          </a:fillRef>
          <a:effectRef idx="1">
            <a:schemeClr val="accent6"/>
          </a:effectRef>
          <a:fontRef idx="minor">
            <a:schemeClr val="dk1"/>
          </a:fontRef>
        </p:style>
        <p:txBody>
          <a:bodyPr lIns="85699" tIns="42850" rIns="85699" bIns="42850" rtlCol="0" anchor="ctr"/>
          <a:lstStyle/>
          <a:p>
            <a:pPr algn="ctr" defTabSz="914319" rtl="0"/>
            <a:endParaRPr lang="en-US" sz="700" kern="1200" dirty="0">
              <a:solidFill>
                <a:prstClr val="black"/>
              </a:solidFill>
              <a:latin typeface="Segoe UI" pitchFamily="34" charset="0"/>
              <a:ea typeface="+mn-ea"/>
              <a:cs typeface="Segoe UI" pitchFamily="34" charset="0"/>
            </a:endParaRPr>
          </a:p>
        </p:txBody>
      </p:sp>
      <p:cxnSp>
        <p:nvCxnSpPr>
          <p:cNvPr id="80" name="Straight Connector 79"/>
          <p:cNvCxnSpPr/>
          <p:nvPr userDrawn="1"/>
        </p:nvCxnSpPr>
        <p:spPr>
          <a:xfrm rot="5400000">
            <a:off x="2237025" y="1799931"/>
            <a:ext cx="154305" cy="1307"/>
          </a:xfrm>
          <a:prstGeom prst="line">
            <a:avLst/>
          </a:prstGeom>
          <a:noFill/>
          <a:ln w="9525" cap="flat" cmpd="sng" algn="ctr">
            <a:solidFill>
              <a:srgbClr val="94B6D2"/>
            </a:solidFill>
            <a:prstDash val="solid"/>
          </a:ln>
          <a:effectLst/>
        </p:spPr>
      </p:cxnSp>
      <p:sp>
        <p:nvSpPr>
          <p:cNvPr id="81" name="TextBox 80"/>
          <p:cNvSpPr txBox="1"/>
          <p:nvPr userDrawn="1"/>
        </p:nvSpPr>
        <p:spPr>
          <a:xfrm>
            <a:off x="2301787" y="1705571"/>
            <a:ext cx="1455450" cy="161583"/>
          </a:xfrm>
          <a:prstGeom prst="rect">
            <a:avLst/>
          </a:prstGeom>
          <a:noFill/>
        </p:spPr>
        <p:txBody>
          <a:bodyPr wrap="none" lIns="85687" tIns="0" rIns="85687" bIns="0" rtlCol="0">
            <a:spAutoFit/>
          </a:bodyPr>
          <a:lstStyle/>
          <a:p>
            <a:pPr algn="ctr" defTabSz="856991" rtl="0">
              <a:lnSpc>
                <a:spcPct val="150000"/>
              </a:lnSpc>
              <a:defRPr/>
            </a:pPr>
            <a:r>
              <a:rPr lang="en-US" sz="700" dirty="0">
                <a:solidFill>
                  <a:srgbClr val="94B6D2">
                    <a:lumMod val="50000"/>
                  </a:srgbClr>
                </a:solidFill>
                <a:latin typeface="Segoe UI" pitchFamily="34" charset="0"/>
                <a:ea typeface="+mn-ea"/>
                <a:cs typeface="Segoe UI" pitchFamily="34" charset="0"/>
                <a:sym typeface="Wingdings"/>
              </a:rPr>
              <a:t> </a:t>
            </a:r>
            <a:r>
              <a:rPr lang="en-US" sz="700" dirty="0">
                <a:solidFill>
                  <a:srgbClr val="94B6D2">
                    <a:lumMod val="50000"/>
                  </a:srgbClr>
                </a:solidFill>
                <a:latin typeface="Segoe UI" pitchFamily="34" charset="0"/>
                <a:ea typeface="+mn-ea"/>
                <a:cs typeface="Segoe UI" pitchFamily="34" charset="0"/>
              </a:rPr>
              <a:t>Next Page  |  Preview Page </a:t>
            </a:r>
            <a:r>
              <a:rPr lang="en-US" sz="700" dirty="0">
                <a:solidFill>
                  <a:srgbClr val="94B6D2">
                    <a:lumMod val="50000"/>
                  </a:srgbClr>
                </a:solidFill>
                <a:latin typeface="Segoe UI" pitchFamily="34" charset="0"/>
                <a:ea typeface="+mn-ea"/>
                <a:cs typeface="Segoe UI" pitchFamily="34" charset="0"/>
                <a:sym typeface="Wingdings"/>
              </a:rPr>
              <a:t></a:t>
            </a:r>
            <a:endParaRPr lang="en-US" sz="700" dirty="0">
              <a:solidFill>
                <a:srgbClr val="94B6D2">
                  <a:lumMod val="50000"/>
                </a:srgbClr>
              </a:solidFill>
              <a:latin typeface="Segoe UI" pitchFamily="34" charset="0"/>
              <a:ea typeface="+mn-ea"/>
              <a:cs typeface="Segoe UI" pitchFamily="34" charset="0"/>
            </a:endParaRPr>
          </a:p>
        </p:txBody>
      </p:sp>
      <p:sp>
        <p:nvSpPr>
          <p:cNvPr id="88" name="AutoShape 48"/>
          <p:cNvSpPr>
            <a:spLocks noChangeArrowheads="1"/>
          </p:cNvSpPr>
          <p:nvPr userDrawn="1"/>
        </p:nvSpPr>
        <p:spPr bwMode="auto">
          <a:xfrm>
            <a:off x="7999884" y="1455540"/>
            <a:ext cx="767095" cy="149217"/>
          </a:xfrm>
          <a:prstGeom prst="round2SameRect">
            <a:avLst/>
          </a:prstGeom>
          <a:noFill/>
          <a:ln w="9525" cap="flat" cmpd="sng" algn="ctr">
            <a:noFill/>
            <a:prstDash val="solid"/>
            <a:headEnd/>
            <a:tailEnd/>
          </a:ln>
          <a:effectLst/>
        </p:spPr>
        <p:txBody>
          <a:bodyPr vert="horz" wrap="none" lIns="85687" tIns="17139" rIns="85687" bIns="17139" numCol="1" anchor="ctr" anchorCtr="0" compatLnSpc="1">
            <a:prstTxWarp prst="textNoShape">
              <a:avLst/>
            </a:prstTxWarp>
            <a:spAutoFit/>
          </a:bodyPr>
          <a:lstStyle/>
          <a:p>
            <a:pPr algn="ctr" defTabSz="856991" rtl="0">
              <a:defRPr/>
            </a:pPr>
            <a:r>
              <a:rPr lang="en-US" sz="700" dirty="0">
                <a:solidFill>
                  <a:srgbClr val="94B6D2">
                    <a:lumMod val="50000"/>
                  </a:srgbClr>
                </a:solidFill>
                <a:latin typeface="Segoe UI" pitchFamily="34" charset="0"/>
                <a:ea typeface="+mn-ea"/>
                <a:cs typeface="Segoe UI" pitchFamily="34" charset="0"/>
              </a:rPr>
              <a:t>Edit with Word</a:t>
            </a:r>
          </a:p>
        </p:txBody>
      </p:sp>
      <p:pic>
        <p:nvPicPr>
          <p:cNvPr id="10242" name="Picture 2" descr="\\ipoodgfs101\work\Resources\icons\Word_16.png"/>
          <p:cNvPicPr>
            <a:picLocks noChangeAspect="1" noChangeArrowheads="1"/>
          </p:cNvPicPr>
          <p:nvPr userDrawn="1"/>
        </p:nvPicPr>
        <p:blipFill>
          <a:blip r:embed="rId6" cstate="print"/>
          <a:srcRect/>
          <a:stretch>
            <a:fillRect/>
          </a:stretch>
        </p:blipFill>
        <p:spPr bwMode="auto">
          <a:xfrm>
            <a:off x="7910617" y="1473398"/>
            <a:ext cx="142829" cy="142875"/>
          </a:xfrm>
          <a:prstGeom prst="rect">
            <a:avLst/>
          </a:prstGeom>
          <a:noFill/>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756" y="1599904"/>
            <a:ext cx="4043832" cy="45258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15" y="1599904"/>
            <a:ext cx="4043832" cy="45258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defTabSz="914319" rtl="0"/>
            <a:fld id="{42F96564-6E80-4A44-8F28-AD8240B8A83B}" type="datetimeFigureOut">
              <a:rPr lang="en-US" sz="1100" kern="1200">
                <a:solidFill>
                  <a:prstClr val="black">
                    <a:tint val="75000"/>
                  </a:prstClr>
                </a:solidFill>
                <a:latin typeface="Calibri"/>
                <a:ea typeface="+mn-ea"/>
                <a:cs typeface="+mn-cs"/>
              </a:rPr>
              <a:pPr algn="l" defTabSz="914319" rtl="0"/>
              <a:t>10/1/2011</a:t>
            </a:fld>
            <a:endParaRPr lang="en-US" sz="11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defTabSz="914319" rtl="0"/>
            <a:endParaRPr lang="en-US" sz="11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defTabSz="914319" rtl="0"/>
            <a:fld id="{FF24CE48-E75F-4E5F-8FE7-1AFF27293184}" type="slidenum">
              <a:rPr lang="en-US" sz="1100" kern="1200">
                <a:solidFill>
                  <a:prstClr val="black">
                    <a:tint val="75000"/>
                  </a:prstClr>
                </a:solidFill>
                <a:latin typeface="Calibri"/>
                <a:ea typeface="+mn-ea"/>
                <a:cs typeface="+mn-cs"/>
              </a:rPr>
              <a:pPr algn="r" defTabSz="914319" rtl="0"/>
              <a:t>‹#›</a:t>
            </a:fld>
            <a:endParaRPr lang="en-US" sz="1100" kern="1200">
              <a:solidFill>
                <a:prstClr val="black">
                  <a:tint val="75000"/>
                </a:prstClr>
              </a:solidFill>
              <a:latin typeface="Calibri"/>
              <a:ea typeface="+mn-ea"/>
              <a:cs typeface="+mn-c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29088" cy="208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417638"/>
            <a:ext cx="4129087" cy="208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754" y="1534420"/>
            <a:ext cx="4040856" cy="639961"/>
          </a:xfrm>
        </p:spPr>
        <p:txBody>
          <a:bodyPr anchor="b"/>
          <a:lstStyle>
            <a:lvl1pPr marL="0" indent="0">
              <a:buNone/>
              <a:defRPr sz="2200" b="1"/>
            </a:lvl1pPr>
            <a:lvl2pPr marL="428496" indent="0">
              <a:buNone/>
              <a:defRPr sz="1900" b="1"/>
            </a:lvl2pPr>
            <a:lvl3pPr marL="856991" indent="0">
              <a:buNone/>
              <a:defRPr sz="1700" b="1"/>
            </a:lvl3pPr>
            <a:lvl4pPr marL="1285487" indent="0">
              <a:buNone/>
              <a:defRPr sz="1500" b="1"/>
            </a:lvl4pPr>
            <a:lvl5pPr marL="1713982" indent="0">
              <a:buNone/>
              <a:defRPr sz="1500" b="1"/>
            </a:lvl5pPr>
            <a:lvl6pPr marL="2142478" indent="0">
              <a:buNone/>
              <a:defRPr sz="1500" b="1"/>
            </a:lvl6pPr>
            <a:lvl7pPr marL="2570974" indent="0">
              <a:buNone/>
              <a:defRPr sz="1500" b="1"/>
            </a:lvl7pPr>
            <a:lvl8pPr marL="2999470" indent="0">
              <a:buNone/>
              <a:defRPr sz="1500" b="1"/>
            </a:lvl8pPr>
            <a:lvl9pPr marL="342796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754" y="2174380"/>
            <a:ext cx="4040856" cy="3951386"/>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03" y="1534420"/>
            <a:ext cx="4042345" cy="639961"/>
          </a:xfrm>
        </p:spPr>
        <p:txBody>
          <a:bodyPr anchor="b"/>
          <a:lstStyle>
            <a:lvl1pPr marL="0" indent="0">
              <a:buNone/>
              <a:defRPr sz="2200" b="1"/>
            </a:lvl1pPr>
            <a:lvl2pPr marL="428496" indent="0">
              <a:buNone/>
              <a:defRPr sz="1900" b="1"/>
            </a:lvl2pPr>
            <a:lvl3pPr marL="856991" indent="0">
              <a:buNone/>
              <a:defRPr sz="1700" b="1"/>
            </a:lvl3pPr>
            <a:lvl4pPr marL="1285487" indent="0">
              <a:buNone/>
              <a:defRPr sz="1500" b="1"/>
            </a:lvl4pPr>
            <a:lvl5pPr marL="1713982" indent="0">
              <a:buNone/>
              <a:defRPr sz="1500" b="1"/>
            </a:lvl5pPr>
            <a:lvl6pPr marL="2142478" indent="0">
              <a:buNone/>
              <a:defRPr sz="1500" b="1"/>
            </a:lvl6pPr>
            <a:lvl7pPr marL="2570974" indent="0">
              <a:buNone/>
              <a:defRPr sz="1500" b="1"/>
            </a:lvl7pPr>
            <a:lvl8pPr marL="2999470" indent="0">
              <a:buNone/>
              <a:defRPr sz="1500" b="1"/>
            </a:lvl8pPr>
            <a:lvl9pPr marL="342796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903" y="2174380"/>
            <a:ext cx="4042345" cy="3951386"/>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defTabSz="914319" rtl="0"/>
            <a:fld id="{42F96564-6E80-4A44-8F28-AD8240B8A83B}" type="datetimeFigureOut">
              <a:rPr lang="en-US" sz="1100" kern="1200">
                <a:solidFill>
                  <a:prstClr val="black">
                    <a:tint val="75000"/>
                  </a:prstClr>
                </a:solidFill>
                <a:latin typeface="Calibri"/>
                <a:ea typeface="+mn-ea"/>
                <a:cs typeface="+mn-cs"/>
              </a:rPr>
              <a:pPr algn="l" defTabSz="914319" rtl="0"/>
              <a:t>10/1/2011</a:t>
            </a:fld>
            <a:endParaRPr lang="en-US" sz="11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defTabSz="914319" rtl="0"/>
            <a:endParaRPr lang="en-US" sz="11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defTabSz="914319" rtl="0"/>
            <a:fld id="{FF24CE48-E75F-4E5F-8FE7-1AFF27293184}" type="slidenum">
              <a:rPr lang="en-US" sz="1100" kern="1200">
                <a:solidFill>
                  <a:prstClr val="black">
                    <a:tint val="75000"/>
                  </a:prstClr>
                </a:solidFill>
                <a:latin typeface="Calibri"/>
                <a:ea typeface="+mn-ea"/>
                <a:cs typeface="+mn-cs"/>
              </a:rPr>
              <a:pPr algn="r" defTabSz="914319" rtl="0"/>
              <a:t>‹#›</a:t>
            </a:fld>
            <a:endParaRPr lang="en-US" sz="1100" kern="1200">
              <a:solidFill>
                <a:prstClr val="black">
                  <a:tint val="75000"/>
                </a:prstClr>
              </a:solidFill>
              <a:latin typeface="Calibri"/>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defTabSz="914319" rtl="0"/>
            <a:fld id="{42F96564-6E80-4A44-8F28-AD8240B8A83B}" type="datetimeFigureOut">
              <a:rPr lang="en-US" sz="1100" kern="1200">
                <a:solidFill>
                  <a:prstClr val="black">
                    <a:tint val="75000"/>
                  </a:prstClr>
                </a:solidFill>
                <a:latin typeface="Calibri"/>
                <a:ea typeface="+mn-ea"/>
                <a:cs typeface="+mn-cs"/>
              </a:rPr>
              <a:pPr algn="l" defTabSz="914319" rtl="0"/>
              <a:t>10/1/2011</a:t>
            </a:fld>
            <a:endParaRPr lang="en-US" sz="11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defTabSz="914319" rtl="0"/>
            <a:endParaRPr lang="en-US" sz="11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defTabSz="914319" rtl="0"/>
            <a:fld id="{FF24CE48-E75F-4E5F-8FE7-1AFF27293184}" type="slidenum">
              <a:rPr lang="en-US" sz="1100" kern="1200">
                <a:solidFill>
                  <a:prstClr val="black">
                    <a:tint val="75000"/>
                  </a:prstClr>
                </a:solidFill>
                <a:latin typeface="Calibri"/>
                <a:ea typeface="+mn-ea"/>
                <a:cs typeface="+mn-cs"/>
              </a:rPr>
              <a:pPr algn="r" defTabSz="914319" rtl="0"/>
              <a:t>‹#›</a:t>
            </a:fld>
            <a:endParaRPr lang="en-US" sz="1100" kern="1200">
              <a:solidFill>
                <a:prstClr val="black">
                  <a:tint val="75000"/>
                </a:prstClr>
              </a:solidFill>
              <a:latin typeface="Calibri"/>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defTabSz="914319" rtl="0"/>
            <a:fld id="{42F96564-6E80-4A44-8F28-AD8240B8A83B}" type="datetimeFigureOut">
              <a:rPr lang="en-US" sz="1100" kern="1200">
                <a:solidFill>
                  <a:prstClr val="black">
                    <a:tint val="75000"/>
                  </a:prstClr>
                </a:solidFill>
                <a:latin typeface="Calibri"/>
                <a:ea typeface="+mn-ea"/>
                <a:cs typeface="+mn-cs"/>
              </a:rPr>
              <a:pPr algn="l" defTabSz="914319" rtl="0"/>
              <a:t>10/1/2011</a:t>
            </a:fld>
            <a:endParaRPr lang="en-US" sz="11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defTabSz="914319" rtl="0"/>
            <a:endParaRPr lang="en-US" sz="11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defTabSz="914319" rtl="0"/>
            <a:fld id="{FF24CE48-E75F-4E5F-8FE7-1AFF27293184}" type="slidenum">
              <a:rPr lang="en-US" sz="1100" kern="1200">
                <a:solidFill>
                  <a:prstClr val="black">
                    <a:tint val="75000"/>
                  </a:prstClr>
                </a:solidFill>
                <a:latin typeface="Calibri"/>
                <a:ea typeface="+mn-ea"/>
                <a:cs typeface="+mn-cs"/>
              </a:rPr>
              <a:pPr algn="r" defTabSz="914319" rtl="0"/>
              <a:t>‹#›</a:t>
            </a:fld>
            <a:endParaRPr lang="en-US" sz="1100" kern="1200">
              <a:solidFill>
                <a:prstClr val="black">
                  <a:tint val="75000"/>
                </a:prstClr>
              </a:solidFill>
              <a:latin typeface="Calibri"/>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56" y="272358"/>
            <a:ext cx="3008325" cy="1162347"/>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177" y="272356"/>
            <a:ext cx="5112070" cy="5853410"/>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56" y="1434704"/>
            <a:ext cx="3008325" cy="4691063"/>
          </a:xfrm>
        </p:spPr>
        <p:txBody>
          <a:bodyPr/>
          <a:lstStyle>
            <a:lvl1pPr marL="0" indent="0">
              <a:buNone/>
              <a:defRPr sz="1300"/>
            </a:lvl1pPr>
            <a:lvl2pPr marL="428496" indent="0">
              <a:buNone/>
              <a:defRPr sz="1100"/>
            </a:lvl2pPr>
            <a:lvl3pPr marL="856991" indent="0">
              <a:buNone/>
              <a:defRPr sz="900"/>
            </a:lvl3pPr>
            <a:lvl4pPr marL="1285487" indent="0">
              <a:buNone/>
              <a:defRPr sz="800"/>
            </a:lvl4pPr>
            <a:lvl5pPr marL="1713982" indent="0">
              <a:buNone/>
              <a:defRPr sz="800"/>
            </a:lvl5pPr>
            <a:lvl6pPr marL="2142478" indent="0">
              <a:buNone/>
              <a:defRPr sz="800"/>
            </a:lvl6pPr>
            <a:lvl7pPr marL="2570974" indent="0">
              <a:buNone/>
              <a:defRPr sz="800"/>
            </a:lvl7pPr>
            <a:lvl8pPr marL="2999470" indent="0">
              <a:buNone/>
              <a:defRPr sz="800"/>
            </a:lvl8pPr>
            <a:lvl9pPr marL="342796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defTabSz="914319" rtl="0"/>
            <a:fld id="{42F96564-6E80-4A44-8F28-AD8240B8A83B}" type="datetimeFigureOut">
              <a:rPr lang="en-US" sz="1100" kern="1200">
                <a:solidFill>
                  <a:prstClr val="black">
                    <a:tint val="75000"/>
                  </a:prstClr>
                </a:solidFill>
                <a:latin typeface="Calibri"/>
                <a:ea typeface="+mn-ea"/>
                <a:cs typeface="+mn-cs"/>
              </a:rPr>
              <a:pPr algn="l" defTabSz="914319" rtl="0"/>
              <a:t>10/1/2011</a:t>
            </a:fld>
            <a:endParaRPr lang="en-US" sz="11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defTabSz="914319" rtl="0"/>
            <a:endParaRPr lang="en-US" sz="11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defTabSz="914319" rtl="0"/>
            <a:fld id="{FF24CE48-E75F-4E5F-8FE7-1AFF27293184}" type="slidenum">
              <a:rPr lang="en-US" sz="1100" kern="1200">
                <a:solidFill>
                  <a:prstClr val="black">
                    <a:tint val="75000"/>
                  </a:prstClr>
                </a:solidFill>
                <a:latin typeface="Calibri"/>
                <a:ea typeface="+mn-ea"/>
                <a:cs typeface="+mn-cs"/>
              </a:rPr>
              <a:pPr algn="r" defTabSz="914319" rtl="0"/>
              <a:t>‹#›</a:t>
            </a:fld>
            <a:endParaRPr lang="en-US" sz="1100" kern="1200">
              <a:solidFill>
                <a:prstClr val="black">
                  <a:tint val="75000"/>
                </a:prstClr>
              </a:solidFill>
              <a:latin typeface="Calibri"/>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97" y="4801195"/>
            <a:ext cx="5485507" cy="565547"/>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797" y="613172"/>
            <a:ext cx="5485507" cy="4115098"/>
          </a:xfrm>
        </p:spPr>
        <p:txBody>
          <a:bodyPr/>
          <a:lstStyle>
            <a:lvl1pPr marL="0" indent="0">
              <a:buNone/>
              <a:defRPr sz="3000"/>
            </a:lvl1pPr>
            <a:lvl2pPr marL="428496" indent="0">
              <a:buNone/>
              <a:defRPr sz="2600"/>
            </a:lvl2pPr>
            <a:lvl3pPr marL="856991" indent="0">
              <a:buNone/>
              <a:defRPr sz="2200"/>
            </a:lvl3pPr>
            <a:lvl4pPr marL="1285487" indent="0">
              <a:buNone/>
              <a:defRPr sz="1900"/>
            </a:lvl4pPr>
            <a:lvl5pPr marL="1713982" indent="0">
              <a:buNone/>
              <a:defRPr sz="1900"/>
            </a:lvl5pPr>
            <a:lvl6pPr marL="2142478" indent="0">
              <a:buNone/>
              <a:defRPr sz="1900"/>
            </a:lvl6pPr>
            <a:lvl7pPr marL="2570974" indent="0">
              <a:buNone/>
              <a:defRPr sz="1900"/>
            </a:lvl7pPr>
            <a:lvl8pPr marL="2999470" indent="0">
              <a:buNone/>
              <a:defRPr sz="1900"/>
            </a:lvl8pPr>
            <a:lvl9pPr marL="3427965" indent="0">
              <a:buNone/>
              <a:defRPr sz="1900"/>
            </a:lvl9pPr>
          </a:lstStyle>
          <a:p>
            <a:endParaRPr lang="en-US"/>
          </a:p>
        </p:txBody>
      </p:sp>
      <p:sp>
        <p:nvSpPr>
          <p:cNvPr id="4" name="Text Placeholder 3"/>
          <p:cNvSpPr>
            <a:spLocks noGrp="1"/>
          </p:cNvSpPr>
          <p:nvPr>
            <p:ph type="body" sz="half" idx="2"/>
          </p:nvPr>
        </p:nvSpPr>
        <p:spPr>
          <a:xfrm>
            <a:off x="1792797" y="5366743"/>
            <a:ext cx="5485507" cy="805161"/>
          </a:xfrm>
        </p:spPr>
        <p:txBody>
          <a:bodyPr/>
          <a:lstStyle>
            <a:lvl1pPr marL="0" indent="0">
              <a:buNone/>
              <a:defRPr sz="1300"/>
            </a:lvl1pPr>
            <a:lvl2pPr marL="428496" indent="0">
              <a:buNone/>
              <a:defRPr sz="1100"/>
            </a:lvl2pPr>
            <a:lvl3pPr marL="856991" indent="0">
              <a:buNone/>
              <a:defRPr sz="900"/>
            </a:lvl3pPr>
            <a:lvl4pPr marL="1285487" indent="0">
              <a:buNone/>
              <a:defRPr sz="800"/>
            </a:lvl4pPr>
            <a:lvl5pPr marL="1713982" indent="0">
              <a:buNone/>
              <a:defRPr sz="800"/>
            </a:lvl5pPr>
            <a:lvl6pPr marL="2142478" indent="0">
              <a:buNone/>
              <a:defRPr sz="800"/>
            </a:lvl6pPr>
            <a:lvl7pPr marL="2570974" indent="0">
              <a:buNone/>
              <a:defRPr sz="800"/>
            </a:lvl7pPr>
            <a:lvl8pPr marL="2999470" indent="0">
              <a:buNone/>
              <a:defRPr sz="800"/>
            </a:lvl8pPr>
            <a:lvl9pPr marL="342796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defTabSz="914319" rtl="0"/>
            <a:fld id="{42F96564-6E80-4A44-8F28-AD8240B8A83B}" type="datetimeFigureOut">
              <a:rPr lang="en-US" sz="1100" kern="1200">
                <a:solidFill>
                  <a:prstClr val="black">
                    <a:tint val="75000"/>
                  </a:prstClr>
                </a:solidFill>
                <a:latin typeface="Calibri"/>
                <a:ea typeface="+mn-ea"/>
                <a:cs typeface="+mn-cs"/>
              </a:rPr>
              <a:pPr algn="l" defTabSz="914319" rtl="0"/>
              <a:t>10/1/2011</a:t>
            </a:fld>
            <a:endParaRPr lang="en-US" sz="11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defTabSz="914319" rtl="0"/>
            <a:endParaRPr lang="en-US" sz="11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defTabSz="914319" rtl="0"/>
            <a:fld id="{FF24CE48-E75F-4E5F-8FE7-1AFF27293184}" type="slidenum">
              <a:rPr lang="en-US" sz="1100" kern="1200">
                <a:solidFill>
                  <a:prstClr val="black">
                    <a:tint val="75000"/>
                  </a:prstClr>
                </a:solidFill>
                <a:latin typeface="Calibri"/>
                <a:ea typeface="+mn-ea"/>
                <a:cs typeface="+mn-cs"/>
              </a:rPr>
              <a:pPr algn="r" defTabSz="914319" rtl="0"/>
              <a:t>‹#›</a:t>
            </a:fld>
            <a:endParaRPr lang="en-US" sz="1100" kern="1200">
              <a:solidFill>
                <a:prstClr val="black">
                  <a:tint val="75000"/>
                </a:prstClr>
              </a:solidFill>
              <a:latin typeface="Calibri"/>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defTabSz="914319" rtl="0"/>
            <a:fld id="{42F96564-6E80-4A44-8F28-AD8240B8A83B}" type="datetimeFigureOut">
              <a:rPr lang="en-US" sz="1100" kern="1200">
                <a:solidFill>
                  <a:prstClr val="black">
                    <a:tint val="75000"/>
                  </a:prstClr>
                </a:solidFill>
                <a:latin typeface="Calibri"/>
                <a:ea typeface="+mn-ea"/>
                <a:cs typeface="+mn-cs"/>
              </a:rPr>
              <a:pPr algn="l" defTabSz="914319" rtl="0"/>
              <a:t>10/1/2011</a:t>
            </a:fld>
            <a:endParaRPr lang="en-US" sz="11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defTabSz="914319" rtl="0"/>
            <a:endParaRPr lang="en-US" sz="11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defTabSz="914319" rtl="0"/>
            <a:fld id="{FF24CE48-E75F-4E5F-8FE7-1AFF27293184}" type="slidenum">
              <a:rPr lang="en-US" sz="1100" kern="1200">
                <a:solidFill>
                  <a:prstClr val="black">
                    <a:tint val="75000"/>
                  </a:prstClr>
                </a:solidFill>
                <a:latin typeface="Calibri"/>
                <a:ea typeface="+mn-ea"/>
                <a:cs typeface="+mn-cs"/>
              </a:rPr>
              <a:pPr algn="r" defTabSz="914319" rtl="0"/>
              <a:t>‹#›</a:t>
            </a:fld>
            <a:endParaRPr lang="en-US" sz="1100" kern="1200">
              <a:solidFill>
                <a:prstClr val="black">
                  <a:tint val="75000"/>
                </a:prstClr>
              </a:solidFill>
              <a:latin typeface="Calibri"/>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623" y="275334"/>
            <a:ext cx="2057624" cy="58504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755" y="275334"/>
            <a:ext cx="6030041" cy="58504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defTabSz="914319" rtl="0"/>
            <a:fld id="{42F96564-6E80-4A44-8F28-AD8240B8A83B}" type="datetimeFigureOut">
              <a:rPr lang="en-US" sz="1100" kern="1200">
                <a:solidFill>
                  <a:prstClr val="black">
                    <a:tint val="75000"/>
                  </a:prstClr>
                </a:solidFill>
                <a:latin typeface="Calibri"/>
                <a:ea typeface="+mn-ea"/>
                <a:cs typeface="+mn-cs"/>
              </a:rPr>
              <a:pPr algn="l" defTabSz="914319" rtl="0"/>
              <a:t>10/1/2011</a:t>
            </a:fld>
            <a:endParaRPr lang="en-US" sz="11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defTabSz="914319" rtl="0"/>
            <a:endParaRPr lang="en-US" sz="11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defTabSz="914319" rtl="0"/>
            <a:fld id="{FF24CE48-E75F-4E5F-8FE7-1AFF27293184}" type="slidenum">
              <a:rPr lang="en-US" sz="1100" kern="1200">
                <a:solidFill>
                  <a:prstClr val="black">
                    <a:tint val="75000"/>
                  </a:prstClr>
                </a:solidFill>
                <a:latin typeface="Calibri"/>
                <a:ea typeface="+mn-ea"/>
                <a:cs typeface="+mn-cs"/>
              </a:rPr>
              <a:pPr algn="r" defTabSz="914319" rtl="0"/>
              <a:t>‹#›</a:t>
            </a:fld>
            <a:endParaRPr lang="en-US" sz="1100" kern="1200">
              <a:solidFill>
                <a:prstClr val="black">
                  <a:tint val="75000"/>
                </a:prstClr>
              </a:solidFill>
              <a:latin typeface="Calibri"/>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119" indent="0" algn="ctr">
              <a:buNone/>
            </a:lvl2pPr>
            <a:lvl3pPr marL="914239" indent="0" algn="ctr">
              <a:buNone/>
            </a:lvl3pPr>
            <a:lvl4pPr marL="1371358" indent="0" algn="ctr">
              <a:buNone/>
            </a:lvl4pPr>
            <a:lvl5pPr marL="1828477" indent="0" algn="ctr">
              <a:buNone/>
            </a:lvl5pPr>
            <a:lvl6pPr marL="2285596" indent="0" algn="ctr">
              <a:buNone/>
            </a:lvl6pPr>
            <a:lvl7pPr marL="2742716" indent="0" algn="ctr">
              <a:buNone/>
            </a:lvl7pPr>
            <a:lvl8pPr marL="3199834" indent="0" algn="ctr">
              <a:buNone/>
            </a:lvl8pPr>
            <a:lvl9pPr marL="3656954"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defTabSz="914319" rtl="0"/>
            <a:fld id="{9F5FDDEE-38CD-482C-8E10-AB17F4257BFF}" type="datetimeFigureOut">
              <a:rPr lang="en-US" kern="1200" smtClean="0">
                <a:latin typeface="Calibri"/>
                <a:ea typeface="+mn-ea"/>
                <a:cs typeface="+mn-cs"/>
              </a:rPr>
              <a:pPr defTabSz="914319" rtl="0"/>
              <a:t>10/1/2011</a:t>
            </a:fld>
            <a:endParaRPr lang="en-US" kern="1200">
              <a:latin typeface="Calibri"/>
              <a:ea typeface="+mn-ea"/>
              <a:cs typeface="+mn-cs"/>
            </a:endParaRPr>
          </a:p>
        </p:txBody>
      </p:sp>
      <p:sp>
        <p:nvSpPr>
          <p:cNvPr id="17" name="Footer Placeholder 16"/>
          <p:cNvSpPr>
            <a:spLocks noGrp="1"/>
          </p:cNvSpPr>
          <p:nvPr>
            <p:ph type="ftr" sz="quarter" idx="11"/>
          </p:nvPr>
        </p:nvSpPr>
        <p:spPr>
          <a:xfrm>
            <a:off x="2085393" y="236540"/>
            <a:ext cx="5867400" cy="365125"/>
          </a:xfrm>
        </p:spPr>
        <p:txBody>
          <a:bodyPr/>
          <a:lstStyle>
            <a:lvl1pPr algn="r">
              <a:defRPr>
                <a:solidFill>
                  <a:schemeClr val="tx2"/>
                </a:solidFill>
              </a:defRPr>
            </a:lvl1pPr>
          </a:lstStyle>
          <a:p>
            <a:pPr defTabSz="914319" rtl="0"/>
            <a:endParaRPr lang="en-US" sz="1100" kern="1200">
              <a:solidFill>
                <a:srgbClr val="EBDDC3"/>
              </a:solidFill>
              <a:latin typeface="Calibri"/>
              <a:ea typeface="+mn-ea"/>
              <a:cs typeface="+mn-cs"/>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lgn="r" defTabSz="914319" rtl="0"/>
            <a:fld id="{47CF70E1-228F-403E-87A2-310B3B119376}" type="slidenum">
              <a:rPr lang="en-US" sz="1100" kern="1200" smtClean="0">
                <a:solidFill>
                  <a:srgbClr val="EBDDC3"/>
                </a:solidFill>
                <a:latin typeface="Calibri"/>
                <a:ea typeface="+mn-ea"/>
                <a:cs typeface="+mn-cs"/>
              </a:rPr>
              <a:pPr algn="r" defTabSz="914319" rtl="0"/>
              <a:t>‹#›</a:t>
            </a:fld>
            <a:endParaRPr lang="en-US" sz="1100" kern="1200">
              <a:solidFill>
                <a:srgbClr val="EBDDC3"/>
              </a:solidFill>
              <a:latin typeface="Calibri"/>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2"/>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lgn="l" defTabSz="914319" rtl="0"/>
            <a:fld id="{9F5FDDEE-38CD-482C-8E10-AB17F4257BFF}" type="datetimeFigureOut">
              <a:rPr lang="en-US" sz="1100" kern="1200">
                <a:solidFill>
                  <a:prstClr val="black">
                    <a:tint val="75000"/>
                  </a:prstClr>
                </a:solidFill>
                <a:latin typeface="Calibri"/>
                <a:ea typeface="+mn-ea"/>
                <a:cs typeface="+mn-cs"/>
              </a:rPr>
              <a:pPr algn="l" defTabSz="914319" rtl="0"/>
              <a:t>10/1/2011</a:t>
            </a:fld>
            <a:endParaRPr lang="en-US" sz="1100" kern="1200">
              <a:solidFill>
                <a:prstClr val="black">
                  <a:tint val="75000"/>
                </a:prstClr>
              </a:solidFill>
              <a:latin typeface="Calibri"/>
              <a:ea typeface="+mn-ea"/>
              <a:cs typeface="+mn-cs"/>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r" defTabSz="914319" rtl="0"/>
            <a:fld id="{47CF70E1-228F-403E-87A2-310B3B119376}" type="slidenum">
              <a:rPr lang="en-US" kern="1200" smtClean="0">
                <a:latin typeface="Calibri"/>
                <a:ea typeface="+mn-ea"/>
                <a:cs typeface="+mn-cs"/>
              </a:rPr>
              <a:pPr algn="r" defTabSz="914319" rtl="0"/>
              <a:t>‹#›</a:t>
            </a:fld>
            <a:endParaRPr lang="en-US" kern="1200">
              <a:latin typeface="Calibri"/>
              <a:ea typeface="+mn-ea"/>
              <a:cs typeface="+mn-cs"/>
            </a:endParaRPr>
          </a:p>
        </p:txBody>
      </p:sp>
      <p:sp>
        <p:nvSpPr>
          <p:cNvPr id="14" name="Footer Placeholder 13"/>
          <p:cNvSpPr>
            <a:spLocks noGrp="1"/>
          </p:cNvSpPr>
          <p:nvPr>
            <p:ph type="ftr" sz="quarter" idx="12"/>
          </p:nvPr>
        </p:nvSpPr>
        <p:spPr/>
        <p:txBody>
          <a:bodyPr/>
          <a:lstStyle/>
          <a:p>
            <a:pPr algn="ctr" defTabSz="914319" rtl="0"/>
            <a:endParaRPr lang="en-US" sz="1100" kern="1200">
              <a:solidFill>
                <a:prstClr val="black">
                  <a:tint val="75000"/>
                </a:prstClr>
              </a:solidFill>
              <a:latin typeface="Calibri"/>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9.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8.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bwMode="auto">
          <a:xfrm>
            <a:off x="381000" y="228600"/>
            <a:ext cx="8382000" cy="550863"/>
          </a:xfrm>
          <a:prstGeom prst="rect">
            <a:avLst/>
          </a:prstGeom>
          <a:noFill/>
          <a:ln w="9525">
            <a:noFill/>
            <a:miter lim="800000"/>
            <a:headEnd/>
            <a:tailEnd/>
          </a:ln>
          <a:effectLst/>
        </p:spPr>
        <p:txBody>
          <a:bodyPr vert="horz" wrap="square" lIns="91344" tIns="45672" rIns="91344" bIns="45672" numCol="1" anchor="t" anchorCtr="0" compatLnSpc="1">
            <a:prstTxWarp prst="textNoShape">
              <a:avLst/>
            </a:prstTxWarp>
            <a:spAutoFit/>
          </a:bodyPr>
          <a:lstStyle/>
          <a:p>
            <a:pPr lvl="0"/>
            <a:r>
              <a:rPr lang="en-US" smtClean="0"/>
              <a:t>Click to edit Title Slide</a:t>
            </a:r>
          </a:p>
        </p:txBody>
      </p:sp>
      <p:sp>
        <p:nvSpPr>
          <p:cNvPr id="398339" name="Rectangle 3"/>
          <p:cNvSpPr>
            <a:spLocks noGrp="1" noChangeArrowheads="1"/>
          </p:cNvSpPr>
          <p:nvPr>
            <p:ph type="body" idx="1"/>
          </p:nvPr>
        </p:nvSpPr>
        <p:spPr bwMode="auto">
          <a:xfrm>
            <a:off x="381000" y="1417638"/>
            <a:ext cx="8410575" cy="2085975"/>
          </a:xfrm>
          <a:prstGeom prst="rect">
            <a:avLst/>
          </a:prstGeom>
          <a:noFill/>
          <a:ln w="9525">
            <a:noFill/>
            <a:miter lim="800000"/>
            <a:headEnd/>
            <a:tailEnd/>
          </a:ln>
          <a:effectLst/>
        </p:spPr>
        <p:txBody>
          <a:bodyPr vert="horz" wrap="square" lIns="91344" tIns="45672" rIns="91344" bIns="45672"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98340" name="Picture 4" descr="bullet"/>
          <p:cNvPicPr>
            <a:picLocks noChangeAspect="1" noChangeArrowheads="1"/>
          </p:cNvPicPr>
          <p:nvPr/>
        </p:nvPicPr>
        <p:blipFill>
          <a:blip r:embed="rId15" cstate="print"/>
          <a:srcRect/>
          <a:stretch>
            <a:fillRect/>
          </a:stretch>
        </p:blipFill>
        <p:spPr bwMode="auto">
          <a:xfrm>
            <a:off x="9336088" y="0"/>
            <a:ext cx="241300" cy="241300"/>
          </a:xfrm>
          <a:prstGeom prst="rect">
            <a:avLst/>
          </a:prstGeom>
          <a:noFill/>
        </p:spPr>
      </p:pic>
      <p:grpSp>
        <p:nvGrpSpPr>
          <p:cNvPr id="2" name="Group 5"/>
          <p:cNvGrpSpPr>
            <a:grpSpLocks/>
          </p:cNvGrpSpPr>
          <p:nvPr/>
        </p:nvGrpSpPr>
        <p:grpSpPr bwMode="auto">
          <a:xfrm>
            <a:off x="0" y="6565900"/>
            <a:ext cx="8701088" cy="292100"/>
            <a:chOff x="0" y="4136"/>
            <a:chExt cx="5481" cy="184"/>
          </a:xfrm>
        </p:grpSpPr>
        <p:sp>
          <p:nvSpPr>
            <p:cNvPr id="398342" name="Rectangle 6"/>
            <p:cNvSpPr>
              <a:spLocks noChangeArrowheads="1"/>
            </p:cNvSpPr>
            <p:nvPr userDrawn="1"/>
          </p:nvSpPr>
          <p:spPr bwMode="auto">
            <a:xfrm>
              <a:off x="0" y="4136"/>
              <a:ext cx="5280" cy="184"/>
            </a:xfrm>
            <a:prstGeom prst="rect">
              <a:avLst/>
            </a:prstGeom>
            <a:gradFill rotWithShape="1">
              <a:gsLst>
                <a:gs pos="0">
                  <a:schemeClr val="tx1"/>
                </a:gs>
                <a:gs pos="100000">
                  <a:schemeClr val="tx1">
                    <a:gamma/>
                    <a:shade val="46275"/>
                    <a:invGamma/>
                    <a:alpha val="0"/>
                  </a:schemeClr>
                </a:gs>
              </a:gsLst>
              <a:lin ang="0" scaled="1"/>
            </a:gradFill>
            <a:ln w="9525" algn="ctr">
              <a:noFill/>
              <a:miter lim="800000"/>
              <a:headEnd/>
              <a:tailEnd/>
            </a:ln>
            <a:effectLst/>
          </p:spPr>
          <p:txBody>
            <a:bodyPr wrap="none" anchor="ctr"/>
            <a:lstStyle/>
            <a:p>
              <a:endParaRPr lang="en-US"/>
            </a:p>
          </p:txBody>
        </p:sp>
        <p:sp>
          <p:nvSpPr>
            <p:cNvPr id="398343" name="Rectangle 7"/>
            <p:cNvSpPr>
              <a:spLocks noChangeArrowheads="1"/>
            </p:cNvSpPr>
            <p:nvPr userDrawn="1"/>
          </p:nvSpPr>
          <p:spPr bwMode="auto">
            <a:xfrm>
              <a:off x="0" y="4138"/>
              <a:ext cx="5481" cy="178"/>
            </a:xfrm>
            <a:prstGeom prst="rect">
              <a:avLst/>
            </a:prstGeom>
            <a:gradFill rotWithShape="1">
              <a:gsLst>
                <a:gs pos="0">
                  <a:srgbClr val="7BBD84"/>
                </a:gs>
                <a:gs pos="100000">
                  <a:srgbClr val="FFFFFF">
                    <a:alpha val="0"/>
                  </a:srgbClr>
                </a:gs>
              </a:gsLst>
              <a:lin ang="0" scaled="1"/>
            </a:gradFill>
            <a:ln w="9525">
              <a:noFill/>
              <a:miter lim="800000"/>
              <a:headEnd/>
              <a:tailEnd/>
            </a:ln>
            <a:effectLst/>
          </p:spPr>
          <p:txBody>
            <a:bodyPr wrap="none" anchor="ctr"/>
            <a:lstStyle/>
            <a:p>
              <a:endParaRPr lang="en-US"/>
            </a:p>
          </p:txBody>
        </p:sp>
        <p:pic>
          <p:nvPicPr>
            <p:cNvPr id="398344" name="Picture 8" descr="Microsoft_PSIS_Runner"/>
            <p:cNvPicPr>
              <a:picLocks noChangeAspect="1" noChangeArrowheads="1"/>
            </p:cNvPicPr>
            <p:nvPr userDrawn="1"/>
          </p:nvPicPr>
          <p:blipFill>
            <a:blip r:embed="rId16" cstate="print"/>
            <a:srcRect/>
            <a:stretch>
              <a:fillRect/>
            </a:stretch>
          </p:blipFill>
          <p:spPr bwMode="auto">
            <a:xfrm>
              <a:off x="204" y="4172"/>
              <a:ext cx="2418" cy="126"/>
            </a:xfrm>
            <a:prstGeom prst="rect">
              <a:avLst/>
            </a:prstGeom>
            <a:noFill/>
          </p:spPr>
        </p:pic>
      </p:gr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2" r:id="rId12"/>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400">
          <a:solidFill>
            <a:schemeClr val="tx2"/>
          </a:solidFill>
          <a:effectLst>
            <a:outerShdw blurRad="38100" dist="38100" dir="2700000" algn="tl">
              <a:srgbClr val="000000"/>
            </a:outerShdw>
          </a:effectLst>
          <a:latin typeface="+mj-lt"/>
          <a:ea typeface="+mj-ea"/>
          <a:cs typeface="+mj-cs"/>
        </a:defRPr>
      </a:lvl1pPr>
      <a:lvl2pPr algn="l" rtl="0" eaLnBrk="1" fontAlgn="base" hangingPunct="1">
        <a:lnSpc>
          <a:spcPct val="90000"/>
        </a:lnSpc>
        <a:spcBef>
          <a:spcPct val="0"/>
        </a:spcBef>
        <a:spcAft>
          <a:spcPct val="0"/>
        </a:spcAft>
        <a:defRPr sz="3400">
          <a:solidFill>
            <a:schemeClr val="tx2"/>
          </a:solidFill>
          <a:effectLst>
            <a:outerShdw blurRad="38100" dist="38100" dir="2700000" algn="tl">
              <a:srgbClr val="000000"/>
            </a:outerShdw>
          </a:effectLst>
          <a:latin typeface="Segoe Semibold" pitchFamily="34" charset="0"/>
          <a:cs typeface="Arial" charset="0"/>
        </a:defRPr>
      </a:lvl2pPr>
      <a:lvl3pPr algn="l" rtl="0" eaLnBrk="1" fontAlgn="base" hangingPunct="1">
        <a:lnSpc>
          <a:spcPct val="90000"/>
        </a:lnSpc>
        <a:spcBef>
          <a:spcPct val="0"/>
        </a:spcBef>
        <a:spcAft>
          <a:spcPct val="0"/>
        </a:spcAft>
        <a:defRPr sz="3400">
          <a:solidFill>
            <a:schemeClr val="tx2"/>
          </a:solidFill>
          <a:effectLst>
            <a:outerShdw blurRad="38100" dist="38100" dir="2700000" algn="tl">
              <a:srgbClr val="000000"/>
            </a:outerShdw>
          </a:effectLst>
          <a:latin typeface="Segoe Semibold" pitchFamily="34" charset="0"/>
          <a:cs typeface="Arial" charset="0"/>
        </a:defRPr>
      </a:lvl3pPr>
      <a:lvl4pPr algn="l" rtl="0" eaLnBrk="1" fontAlgn="base" hangingPunct="1">
        <a:lnSpc>
          <a:spcPct val="90000"/>
        </a:lnSpc>
        <a:spcBef>
          <a:spcPct val="0"/>
        </a:spcBef>
        <a:spcAft>
          <a:spcPct val="0"/>
        </a:spcAft>
        <a:defRPr sz="3400">
          <a:solidFill>
            <a:schemeClr val="tx2"/>
          </a:solidFill>
          <a:effectLst>
            <a:outerShdw blurRad="38100" dist="38100" dir="2700000" algn="tl">
              <a:srgbClr val="000000"/>
            </a:outerShdw>
          </a:effectLst>
          <a:latin typeface="Segoe Semibold" pitchFamily="34" charset="0"/>
          <a:cs typeface="Arial" charset="0"/>
        </a:defRPr>
      </a:lvl4pPr>
      <a:lvl5pPr algn="l" rtl="0" eaLnBrk="1" fontAlgn="base" hangingPunct="1">
        <a:lnSpc>
          <a:spcPct val="90000"/>
        </a:lnSpc>
        <a:spcBef>
          <a:spcPct val="0"/>
        </a:spcBef>
        <a:spcAft>
          <a:spcPct val="0"/>
        </a:spcAft>
        <a:defRPr sz="3400">
          <a:solidFill>
            <a:schemeClr val="tx2"/>
          </a:solidFill>
          <a:effectLst>
            <a:outerShdw blurRad="38100" dist="38100" dir="2700000" algn="tl">
              <a:srgbClr val="000000"/>
            </a:outerShdw>
          </a:effectLst>
          <a:latin typeface="Segoe Semibold" pitchFamily="34" charset="0"/>
          <a:cs typeface="Arial" charset="0"/>
        </a:defRPr>
      </a:lvl5pPr>
      <a:lvl6pPr marL="457200" algn="l" rtl="0" eaLnBrk="1" fontAlgn="base" hangingPunct="1">
        <a:lnSpc>
          <a:spcPct val="90000"/>
        </a:lnSpc>
        <a:spcBef>
          <a:spcPct val="0"/>
        </a:spcBef>
        <a:spcAft>
          <a:spcPct val="0"/>
        </a:spcAft>
        <a:defRPr sz="3400">
          <a:solidFill>
            <a:schemeClr val="tx2"/>
          </a:solidFill>
          <a:effectLst>
            <a:outerShdw blurRad="38100" dist="38100" dir="2700000" algn="tl">
              <a:srgbClr val="000000"/>
            </a:outerShdw>
          </a:effectLst>
          <a:latin typeface="Segoe Semibold" pitchFamily="34" charset="0"/>
          <a:cs typeface="Arial" charset="0"/>
        </a:defRPr>
      </a:lvl6pPr>
      <a:lvl7pPr marL="914400" algn="l" rtl="0" eaLnBrk="1" fontAlgn="base" hangingPunct="1">
        <a:lnSpc>
          <a:spcPct val="90000"/>
        </a:lnSpc>
        <a:spcBef>
          <a:spcPct val="0"/>
        </a:spcBef>
        <a:spcAft>
          <a:spcPct val="0"/>
        </a:spcAft>
        <a:defRPr sz="3400">
          <a:solidFill>
            <a:schemeClr val="tx2"/>
          </a:solidFill>
          <a:effectLst>
            <a:outerShdw blurRad="38100" dist="38100" dir="2700000" algn="tl">
              <a:srgbClr val="000000"/>
            </a:outerShdw>
          </a:effectLst>
          <a:latin typeface="Segoe Semibold" pitchFamily="34" charset="0"/>
          <a:cs typeface="Arial" charset="0"/>
        </a:defRPr>
      </a:lvl7pPr>
      <a:lvl8pPr marL="1371600" algn="l" rtl="0" eaLnBrk="1" fontAlgn="base" hangingPunct="1">
        <a:lnSpc>
          <a:spcPct val="90000"/>
        </a:lnSpc>
        <a:spcBef>
          <a:spcPct val="0"/>
        </a:spcBef>
        <a:spcAft>
          <a:spcPct val="0"/>
        </a:spcAft>
        <a:defRPr sz="3400">
          <a:solidFill>
            <a:schemeClr val="tx2"/>
          </a:solidFill>
          <a:effectLst>
            <a:outerShdw blurRad="38100" dist="38100" dir="2700000" algn="tl">
              <a:srgbClr val="000000"/>
            </a:outerShdw>
          </a:effectLst>
          <a:latin typeface="Segoe Semibold" pitchFamily="34" charset="0"/>
          <a:cs typeface="Arial" charset="0"/>
        </a:defRPr>
      </a:lvl8pPr>
      <a:lvl9pPr marL="1828800" algn="l" rtl="0" eaLnBrk="1" fontAlgn="base" hangingPunct="1">
        <a:lnSpc>
          <a:spcPct val="90000"/>
        </a:lnSpc>
        <a:spcBef>
          <a:spcPct val="0"/>
        </a:spcBef>
        <a:spcAft>
          <a:spcPct val="0"/>
        </a:spcAft>
        <a:defRPr sz="3400">
          <a:solidFill>
            <a:schemeClr val="tx2"/>
          </a:solidFill>
          <a:effectLst>
            <a:outerShdw blurRad="38100" dist="38100" dir="2700000" algn="tl">
              <a:srgbClr val="000000"/>
            </a:outerShdw>
          </a:effectLst>
          <a:latin typeface="Segoe Semibold" pitchFamily="34" charset="0"/>
          <a:cs typeface="Arial"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2300">
          <a:solidFill>
            <a:schemeClr val="tx1"/>
          </a:solidFill>
          <a:effectLst>
            <a:outerShdw blurRad="38100" dist="38100" dir="2700000" algn="tl">
              <a:srgbClr val="000000"/>
            </a:outerShdw>
          </a:effectLst>
          <a:latin typeface="+mn-lt"/>
          <a:ea typeface="+mn-ea"/>
          <a:cs typeface="+mn-cs"/>
        </a:defRPr>
      </a:lvl1pPr>
      <a:lvl2pPr marL="833438" indent="-354013"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300">
          <a:solidFill>
            <a:schemeClr val="tx1"/>
          </a:solidFill>
          <a:effectLst>
            <a:outerShdw blurRad="38100" dist="38100" dir="2700000" algn="tl">
              <a:srgbClr val="000000"/>
            </a:outerShdw>
          </a:effectLst>
          <a:latin typeface="+mn-lt"/>
          <a:cs typeface="+mn-cs"/>
        </a:defRPr>
      </a:lvl2pPr>
      <a:lvl3pPr marL="1208088" indent="-373063"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300">
          <a:solidFill>
            <a:schemeClr val="tx1"/>
          </a:solidFill>
          <a:effectLst>
            <a:outerShdw blurRad="38100" dist="38100" dir="2700000" algn="tl">
              <a:srgbClr val="000000"/>
            </a:outerShdw>
          </a:effectLst>
          <a:latin typeface="+mn-lt"/>
          <a:cs typeface="+mn-cs"/>
        </a:defRPr>
      </a:lvl3pPr>
      <a:lvl4pPr marL="1544638" indent="-334963"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300">
          <a:solidFill>
            <a:schemeClr val="tx1"/>
          </a:solidFill>
          <a:effectLst>
            <a:outerShdw blurRad="38100" dist="38100" dir="2700000" algn="tl">
              <a:srgbClr val="000000"/>
            </a:outerShdw>
          </a:effectLst>
          <a:latin typeface="+mn-lt"/>
          <a:cs typeface="+mn-cs"/>
        </a:defRPr>
      </a:lvl4pPr>
      <a:lvl5pPr marL="1851025" indent="-30480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300">
          <a:solidFill>
            <a:schemeClr val="tx1"/>
          </a:solidFill>
          <a:effectLst>
            <a:outerShdw blurRad="38100" dist="38100" dir="2700000" algn="tl">
              <a:srgbClr val="000000"/>
            </a:outerShdw>
          </a:effectLst>
          <a:latin typeface="+mn-lt"/>
          <a:cs typeface="+mn-cs"/>
        </a:defRPr>
      </a:lvl5pPr>
      <a:lvl6pPr marL="2308225" indent="-30480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300">
          <a:solidFill>
            <a:schemeClr val="tx1"/>
          </a:solidFill>
          <a:effectLst>
            <a:outerShdw blurRad="38100" dist="38100" dir="2700000" algn="tl">
              <a:srgbClr val="000000"/>
            </a:outerShdw>
          </a:effectLst>
          <a:latin typeface="+mn-lt"/>
          <a:cs typeface="+mn-cs"/>
        </a:defRPr>
      </a:lvl6pPr>
      <a:lvl7pPr marL="2765425" indent="-30480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300">
          <a:solidFill>
            <a:schemeClr val="tx1"/>
          </a:solidFill>
          <a:effectLst>
            <a:outerShdw blurRad="38100" dist="38100" dir="2700000" algn="tl">
              <a:srgbClr val="000000"/>
            </a:outerShdw>
          </a:effectLst>
          <a:latin typeface="+mn-lt"/>
          <a:cs typeface="+mn-cs"/>
        </a:defRPr>
      </a:lvl7pPr>
      <a:lvl8pPr marL="3222625" indent="-30480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300">
          <a:solidFill>
            <a:schemeClr val="tx1"/>
          </a:solidFill>
          <a:effectLst>
            <a:outerShdw blurRad="38100" dist="38100" dir="2700000" algn="tl">
              <a:srgbClr val="000000"/>
            </a:outerShdw>
          </a:effectLst>
          <a:latin typeface="+mn-lt"/>
          <a:cs typeface="+mn-cs"/>
        </a:defRPr>
      </a:lvl8pPr>
      <a:lvl9pPr marL="3679825" indent="-30480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3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381000" y="228600"/>
            <a:ext cx="8382000" cy="750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59395" name="Rectangle 3"/>
          <p:cNvSpPr>
            <a:spLocks noGrp="1" noChangeArrowheads="1"/>
          </p:cNvSpPr>
          <p:nvPr>
            <p:ph type="body" idx="1"/>
          </p:nvPr>
        </p:nvSpPr>
        <p:spPr bwMode="auto">
          <a:xfrm>
            <a:off x="381000" y="1417638"/>
            <a:ext cx="8410575" cy="2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9396" name="Picture 4" descr="bullet"/>
          <p:cNvPicPr>
            <a:picLocks noChangeAspect="1" noChangeArrowheads="1"/>
          </p:cNvPicPr>
          <p:nvPr/>
        </p:nvPicPr>
        <p:blipFill>
          <a:blip r:embed="rId15" cstate="print"/>
          <a:srcRect/>
          <a:stretch>
            <a:fillRect/>
          </a:stretch>
        </p:blipFill>
        <p:spPr bwMode="auto">
          <a:xfrm>
            <a:off x="9336088" y="0"/>
            <a:ext cx="241300" cy="241300"/>
          </a:xfrm>
          <a:prstGeom prst="rect">
            <a:avLst/>
          </a:prstGeom>
          <a:noFill/>
        </p:spPr>
      </p:pic>
      <p:grpSp>
        <p:nvGrpSpPr>
          <p:cNvPr id="2" name="Group 5"/>
          <p:cNvGrpSpPr>
            <a:grpSpLocks/>
          </p:cNvGrpSpPr>
          <p:nvPr/>
        </p:nvGrpSpPr>
        <p:grpSpPr bwMode="auto">
          <a:xfrm>
            <a:off x="0" y="6565900"/>
            <a:ext cx="8701088" cy="292100"/>
            <a:chOff x="0" y="4136"/>
            <a:chExt cx="5481" cy="184"/>
          </a:xfrm>
        </p:grpSpPr>
        <p:sp>
          <p:nvSpPr>
            <p:cNvPr id="59398" name="Rectangle 6"/>
            <p:cNvSpPr>
              <a:spLocks noChangeArrowheads="1"/>
            </p:cNvSpPr>
            <p:nvPr userDrawn="1"/>
          </p:nvSpPr>
          <p:spPr bwMode="auto">
            <a:xfrm>
              <a:off x="0" y="4136"/>
              <a:ext cx="5280" cy="184"/>
            </a:xfrm>
            <a:prstGeom prst="rect">
              <a:avLst/>
            </a:prstGeom>
            <a:gradFill rotWithShape="1">
              <a:gsLst>
                <a:gs pos="0">
                  <a:schemeClr val="tx1"/>
                </a:gs>
                <a:gs pos="100000">
                  <a:schemeClr val="tx1">
                    <a:gamma/>
                    <a:shade val="46275"/>
                    <a:invGamma/>
                    <a:alpha val="0"/>
                  </a:schemeClr>
                </a:gs>
              </a:gsLst>
              <a:lin ang="0" scaled="1"/>
            </a:gradFill>
            <a:ln w="9525" algn="ctr">
              <a:noFill/>
              <a:miter lim="800000"/>
              <a:headEnd/>
              <a:tailEnd/>
            </a:ln>
            <a:effectLst/>
          </p:spPr>
          <p:txBody>
            <a:bodyPr wrap="none" anchor="ctr"/>
            <a:lstStyle/>
            <a:p>
              <a:endParaRPr lang="en-US"/>
            </a:p>
          </p:txBody>
        </p:sp>
        <p:sp>
          <p:nvSpPr>
            <p:cNvPr id="59399" name="Rectangle 7"/>
            <p:cNvSpPr>
              <a:spLocks noChangeArrowheads="1"/>
            </p:cNvSpPr>
            <p:nvPr userDrawn="1"/>
          </p:nvSpPr>
          <p:spPr bwMode="auto">
            <a:xfrm>
              <a:off x="0" y="4138"/>
              <a:ext cx="5481" cy="178"/>
            </a:xfrm>
            <a:prstGeom prst="rect">
              <a:avLst/>
            </a:prstGeom>
            <a:gradFill rotWithShape="1">
              <a:gsLst>
                <a:gs pos="0">
                  <a:srgbClr val="7BBD84"/>
                </a:gs>
                <a:gs pos="100000">
                  <a:srgbClr val="FFFFFF">
                    <a:alpha val="0"/>
                  </a:srgbClr>
                </a:gs>
              </a:gsLst>
              <a:lin ang="0" scaled="1"/>
            </a:gradFill>
            <a:ln w="9525">
              <a:noFill/>
              <a:miter lim="800000"/>
              <a:headEnd/>
              <a:tailEnd/>
            </a:ln>
            <a:effectLst/>
          </p:spPr>
          <p:txBody>
            <a:bodyPr wrap="none" anchor="ctr"/>
            <a:lstStyle/>
            <a:p>
              <a:endParaRPr lang="en-US"/>
            </a:p>
          </p:txBody>
        </p:sp>
        <p:pic>
          <p:nvPicPr>
            <p:cNvPr id="59400" name="Picture 8" descr="Microsoft_PSIS_Runner"/>
            <p:cNvPicPr>
              <a:picLocks noChangeAspect="1" noChangeArrowheads="1"/>
            </p:cNvPicPr>
            <p:nvPr userDrawn="1"/>
          </p:nvPicPr>
          <p:blipFill>
            <a:blip r:embed="rId16" cstate="print"/>
            <a:srcRect/>
            <a:stretch>
              <a:fillRect/>
            </a:stretch>
          </p:blipFill>
          <p:spPr bwMode="auto">
            <a:xfrm>
              <a:off x="204" y="4172"/>
              <a:ext cx="2418" cy="126"/>
            </a:xfrm>
            <a:prstGeom prst="rect">
              <a:avLst/>
            </a:prstGeom>
            <a:noFill/>
          </p:spPr>
        </p:pic>
      </p:gr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833438" indent="-354013"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800">
          <a:solidFill>
            <a:schemeClr val="tx1"/>
          </a:solidFill>
          <a:effectLst>
            <a:outerShdw blurRad="38100" dist="38100" dir="2700000" algn="tl">
              <a:srgbClr val="000000"/>
            </a:outerShdw>
          </a:effectLst>
          <a:latin typeface="+mn-lt"/>
        </a:defRPr>
      </a:lvl2pPr>
      <a:lvl3pPr marL="1208088" indent="-373063"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400">
          <a:solidFill>
            <a:schemeClr val="tx1"/>
          </a:solidFill>
          <a:effectLst>
            <a:outerShdw blurRad="38100" dist="38100" dir="2700000" algn="tl">
              <a:srgbClr val="000000"/>
            </a:outerShdw>
          </a:effectLst>
          <a:latin typeface="+mn-lt"/>
        </a:defRPr>
      </a:lvl3pPr>
      <a:lvl4pPr marL="1544638" indent="-334963"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outerShdw>
          </a:effectLst>
          <a:latin typeface="+mn-lt"/>
        </a:defRPr>
      </a:lvl4pPr>
      <a:lvl5pPr marL="1851025" indent="-30480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outerShdw>
          </a:effectLst>
          <a:latin typeface="+mn-lt"/>
        </a:defRPr>
      </a:lvl5pPr>
      <a:lvl6pPr marL="2308225" indent="-30480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outerShdw>
          </a:effectLst>
          <a:latin typeface="+mn-lt"/>
        </a:defRPr>
      </a:lvl6pPr>
      <a:lvl7pPr marL="2765425" indent="-30480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outerShdw>
          </a:effectLst>
          <a:latin typeface="+mn-lt"/>
        </a:defRPr>
      </a:lvl7pPr>
      <a:lvl8pPr marL="3222625" indent="-30480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outerShdw>
          </a:effectLst>
          <a:latin typeface="+mn-lt"/>
        </a:defRPr>
      </a:lvl8pPr>
      <a:lvl9pPr marL="3679825" indent="-30480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755" y="275333"/>
            <a:ext cx="8230493" cy="1143000"/>
          </a:xfrm>
          <a:prstGeom prst="rect">
            <a:avLst/>
          </a:prstGeom>
        </p:spPr>
        <p:txBody>
          <a:bodyPr vert="horz" lIns="85699" tIns="42850" rIns="85699" bIns="4285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6755" y="1599904"/>
            <a:ext cx="8230493" cy="4525863"/>
          </a:xfrm>
          <a:prstGeom prst="rect">
            <a:avLst/>
          </a:prstGeom>
        </p:spPr>
        <p:txBody>
          <a:bodyPr vert="horz" lIns="85699" tIns="42850" rIns="85699" bIns="428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6756" y="6356450"/>
            <a:ext cx="2133501" cy="364628"/>
          </a:xfrm>
          <a:prstGeom prst="rect">
            <a:avLst/>
          </a:prstGeom>
        </p:spPr>
        <p:txBody>
          <a:bodyPr vert="horz" lIns="85699" tIns="42850" rIns="85699" bIns="42850" rtlCol="0" anchor="ctr"/>
          <a:lstStyle>
            <a:lvl1pPr algn="l">
              <a:defRPr sz="1100">
                <a:solidFill>
                  <a:schemeClr val="tx1">
                    <a:tint val="75000"/>
                  </a:schemeClr>
                </a:solidFill>
              </a:defRPr>
            </a:lvl1pPr>
          </a:lstStyle>
          <a:p>
            <a:pPr defTabSz="914319" rtl="0"/>
            <a:fld id="{42F96564-6E80-4A44-8F28-AD8240B8A83B}" type="datetimeFigureOut">
              <a:rPr lang="en-US" kern="1200" smtClean="0">
                <a:solidFill>
                  <a:prstClr val="black">
                    <a:tint val="75000"/>
                  </a:prstClr>
                </a:solidFill>
                <a:latin typeface="Calibri"/>
                <a:ea typeface="+mn-ea"/>
                <a:cs typeface="+mn-cs"/>
              </a:rPr>
              <a:pPr defTabSz="914319" rtl="0"/>
              <a:t>10/1/2011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375" y="6356450"/>
            <a:ext cx="2895253" cy="364628"/>
          </a:xfrm>
          <a:prstGeom prst="rect">
            <a:avLst/>
          </a:prstGeom>
        </p:spPr>
        <p:txBody>
          <a:bodyPr vert="horz" lIns="85699" tIns="42850" rIns="85699" bIns="42850" rtlCol="0" anchor="ctr"/>
          <a:lstStyle>
            <a:lvl1pPr algn="ctr">
              <a:defRPr sz="1100">
                <a:solidFill>
                  <a:schemeClr val="tx1">
                    <a:tint val="75000"/>
                  </a:schemeClr>
                </a:solidFill>
              </a:defRPr>
            </a:lvl1pPr>
          </a:lstStyle>
          <a:p>
            <a:pPr defTabSz="914319"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747" y="6356450"/>
            <a:ext cx="2133501" cy="364628"/>
          </a:xfrm>
          <a:prstGeom prst="rect">
            <a:avLst/>
          </a:prstGeom>
        </p:spPr>
        <p:txBody>
          <a:bodyPr vert="horz" lIns="85699" tIns="42850" rIns="85699" bIns="42850" rtlCol="0" anchor="ctr"/>
          <a:lstStyle>
            <a:lvl1pPr algn="r">
              <a:defRPr sz="1100">
                <a:solidFill>
                  <a:schemeClr val="tx1">
                    <a:tint val="75000"/>
                  </a:schemeClr>
                </a:solidFill>
              </a:defRPr>
            </a:lvl1pPr>
          </a:lstStyle>
          <a:p>
            <a:pPr defTabSz="914319" rtl="0"/>
            <a:fld id="{FF24CE48-E75F-4E5F-8FE7-1AFF27293184}" type="slidenum">
              <a:rPr lang="en-US" kern="1200" smtClean="0">
                <a:solidFill>
                  <a:prstClr val="black">
                    <a:tint val="75000"/>
                  </a:prstClr>
                </a:solidFill>
                <a:latin typeface="Calibri"/>
                <a:ea typeface="+mn-ea"/>
                <a:cs typeface="+mn-cs"/>
              </a:rPr>
              <a:pPr defTabSz="914319" rtl="0"/>
              <a:t>‹#›</a:t>
            </a:fld>
            <a:endParaRPr lang="en-US" kern="1200">
              <a:solidFill>
                <a:prstClr val="black">
                  <a:tint val="75000"/>
                </a:prstClr>
              </a:solidFill>
              <a:latin typeface="Calibri"/>
              <a:ea typeface="+mn-ea"/>
              <a:cs typeface="+mn-cs"/>
            </a:endParaRPr>
          </a:p>
        </p:txBody>
      </p:sp>
      <p:pic>
        <p:nvPicPr>
          <p:cNvPr id="4098" name="Picture 2" descr="C:\Users\mmuresan\Desktop\FrankMartinez_Desktop.png"/>
          <p:cNvPicPr>
            <a:picLocks noChangeAspect="1" noChangeArrowheads="1"/>
          </p:cNvPicPr>
          <p:nvPr/>
        </p:nvPicPr>
        <p:blipFill>
          <a:blip r:embed="rId15" cstate="print"/>
          <a:srcRect/>
          <a:stretch>
            <a:fillRect/>
          </a:stretch>
        </p:blipFill>
        <p:spPr bwMode="auto">
          <a:xfrm>
            <a:off x="2976" y="0"/>
            <a:ext cx="9141024" cy="6858000"/>
          </a:xfrm>
          <a:prstGeom prst="rect">
            <a:avLst/>
          </a:prstGeom>
          <a:noFill/>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txStyles>
    <p:titleStyle>
      <a:lvl1pPr algn="ctr" defTabSz="856991" rtl="0" eaLnBrk="1" latinLnBrk="0" hangingPunct="1">
        <a:spcBef>
          <a:spcPct val="0"/>
        </a:spcBef>
        <a:buNone/>
        <a:defRPr sz="4100" kern="1200">
          <a:solidFill>
            <a:schemeClr val="tx1"/>
          </a:solidFill>
          <a:latin typeface="+mj-lt"/>
          <a:ea typeface="+mj-ea"/>
          <a:cs typeface="+mj-cs"/>
        </a:defRPr>
      </a:lvl1pPr>
    </p:titleStyle>
    <p:bodyStyle>
      <a:lvl1pPr marL="321372" indent="-321372" algn="l" defTabSz="856991"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305" indent="-267809" algn="l" defTabSz="856991"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71239" indent="-214248" algn="l" defTabSz="856991"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99734" indent="-214248" algn="l" defTabSz="856991"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28230" indent="-214248" algn="l" defTabSz="856991"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56726" indent="-214248" algn="l" defTabSz="85699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85222" indent="-214248" algn="l" defTabSz="85699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13718" indent="-214248" algn="l" defTabSz="85699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42213" indent="-214248" algn="l" defTabSz="856991"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6991" rtl="0" eaLnBrk="1" latinLnBrk="0" hangingPunct="1">
        <a:defRPr sz="1700" kern="1200">
          <a:solidFill>
            <a:schemeClr val="tx1"/>
          </a:solidFill>
          <a:latin typeface="+mn-lt"/>
          <a:ea typeface="+mn-ea"/>
          <a:cs typeface="+mn-cs"/>
        </a:defRPr>
      </a:lvl1pPr>
      <a:lvl2pPr marL="428496" algn="l" defTabSz="856991" rtl="0" eaLnBrk="1" latinLnBrk="0" hangingPunct="1">
        <a:defRPr sz="1700" kern="1200">
          <a:solidFill>
            <a:schemeClr val="tx1"/>
          </a:solidFill>
          <a:latin typeface="+mn-lt"/>
          <a:ea typeface="+mn-ea"/>
          <a:cs typeface="+mn-cs"/>
        </a:defRPr>
      </a:lvl2pPr>
      <a:lvl3pPr marL="856991" algn="l" defTabSz="856991" rtl="0" eaLnBrk="1" latinLnBrk="0" hangingPunct="1">
        <a:defRPr sz="1700" kern="1200">
          <a:solidFill>
            <a:schemeClr val="tx1"/>
          </a:solidFill>
          <a:latin typeface="+mn-lt"/>
          <a:ea typeface="+mn-ea"/>
          <a:cs typeface="+mn-cs"/>
        </a:defRPr>
      </a:lvl3pPr>
      <a:lvl4pPr marL="1285487" algn="l" defTabSz="856991" rtl="0" eaLnBrk="1" latinLnBrk="0" hangingPunct="1">
        <a:defRPr sz="1700" kern="1200">
          <a:solidFill>
            <a:schemeClr val="tx1"/>
          </a:solidFill>
          <a:latin typeface="+mn-lt"/>
          <a:ea typeface="+mn-ea"/>
          <a:cs typeface="+mn-cs"/>
        </a:defRPr>
      </a:lvl4pPr>
      <a:lvl5pPr marL="1713982" algn="l" defTabSz="856991" rtl="0" eaLnBrk="1" latinLnBrk="0" hangingPunct="1">
        <a:defRPr sz="1700" kern="1200">
          <a:solidFill>
            <a:schemeClr val="tx1"/>
          </a:solidFill>
          <a:latin typeface="+mn-lt"/>
          <a:ea typeface="+mn-ea"/>
          <a:cs typeface="+mn-cs"/>
        </a:defRPr>
      </a:lvl5pPr>
      <a:lvl6pPr marL="2142478" algn="l" defTabSz="856991" rtl="0" eaLnBrk="1" latinLnBrk="0" hangingPunct="1">
        <a:defRPr sz="1700" kern="1200">
          <a:solidFill>
            <a:schemeClr val="tx1"/>
          </a:solidFill>
          <a:latin typeface="+mn-lt"/>
          <a:ea typeface="+mn-ea"/>
          <a:cs typeface="+mn-cs"/>
        </a:defRPr>
      </a:lvl6pPr>
      <a:lvl7pPr marL="2570974" algn="l" defTabSz="856991" rtl="0" eaLnBrk="1" latinLnBrk="0" hangingPunct="1">
        <a:defRPr sz="1700" kern="1200">
          <a:solidFill>
            <a:schemeClr val="tx1"/>
          </a:solidFill>
          <a:latin typeface="+mn-lt"/>
          <a:ea typeface="+mn-ea"/>
          <a:cs typeface="+mn-cs"/>
        </a:defRPr>
      </a:lvl7pPr>
      <a:lvl8pPr marL="2999470" algn="l" defTabSz="856991" rtl="0" eaLnBrk="1" latinLnBrk="0" hangingPunct="1">
        <a:defRPr sz="1700" kern="1200">
          <a:solidFill>
            <a:schemeClr val="tx1"/>
          </a:solidFill>
          <a:latin typeface="+mn-lt"/>
          <a:ea typeface="+mn-ea"/>
          <a:cs typeface="+mn-cs"/>
        </a:defRPr>
      </a:lvl8pPr>
      <a:lvl9pPr marL="3427965" algn="l" defTabSz="85699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pcmag.com/article2/0,4149,1383044,00.asp" TargetMode="External"/><Relationship Id="rId13"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1.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pcmag.com/article2/0,1759,1861042,00.asp?kc=PCRSS02129TX1K0000530" TargetMode="External"/><Relationship Id="rId11" Type="http://schemas.openxmlformats.org/officeDocument/2006/relationships/image" Target="../media/image30.jpeg"/><Relationship Id="rId5" Type="http://schemas.openxmlformats.org/officeDocument/2006/relationships/image" Target="../media/image26.jpeg"/><Relationship Id="rId10" Type="http://schemas.openxmlformats.org/officeDocument/2006/relationships/image" Target="../media/image29.jpeg"/><Relationship Id="rId4" Type="http://schemas.openxmlformats.org/officeDocument/2006/relationships/image" Target="../media/image4.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35251"/>
            <a:ext cx="8077200" cy="1061732"/>
          </a:xfrm>
        </p:spPr>
        <p:txBody>
          <a:bodyPr/>
          <a:lstStyle/>
          <a:p>
            <a:r>
              <a:rPr lang="en-US" sz="4000" dirty="0" smtClean="0">
                <a:latin typeface="Segoe UI" pitchFamily="34" charset="0"/>
                <a:cs typeface="Segoe UI" pitchFamily="34" charset="0"/>
              </a:rPr>
              <a:t>SharePoint Email Management </a:t>
            </a:r>
            <a:br>
              <a:rPr lang="en-US" sz="4000" dirty="0" smtClean="0">
                <a:latin typeface="Segoe UI" pitchFamily="34" charset="0"/>
                <a:cs typeface="Segoe UI" pitchFamily="34" charset="0"/>
              </a:rPr>
            </a:br>
            <a:r>
              <a:rPr lang="en-US" sz="3000" dirty="0" smtClean="0">
                <a:latin typeface="Segoe UI" pitchFamily="34" charset="0"/>
                <a:cs typeface="Segoe UI" pitchFamily="34" charset="0"/>
              </a:rPr>
              <a:t>for Law Firms and Legal Departments</a:t>
            </a:r>
          </a:p>
        </p:txBody>
      </p:sp>
      <p:sp>
        <p:nvSpPr>
          <p:cNvPr id="3" name="Subtitle 2"/>
          <p:cNvSpPr>
            <a:spLocks noGrp="1"/>
          </p:cNvSpPr>
          <p:nvPr>
            <p:ph type="subTitle" idx="1"/>
          </p:nvPr>
        </p:nvSpPr>
        <p:spPr>
          <a:xfrm>
            <a:off x="533400" y="4800600"/>
            <a:ext cx="8077200" cy="410785"/>
          </a:xfrm>
        </p:spPr>
        <p:txBody>
          <a:bodyPr/>
          <a:lstStyle/>
          <a:p>
            <a:r>
              <a:rPr lang="en-US" dirty="0" smtClean="0">
                <a:latin typeface="Segoe UI" pitchFamily="34" charset="0"/>
                <a:cs typeface="Segoe UI" pitchFamily="34" charset="0"/>
              </a:rPr>
              <a:t>January 31, 2011</a:t>
            </a:r>
            <a:endParaRPr lang="en-US" dirty="0">
              <a:latin typeface="Segoe UI" pitchFamily="34" charset="0"/>
              <a:cs typeface="Segoe UI" pitchFamily="34" charset="0"/>
            </a:endParaRPr>
          </a:p>
        </p:txBody>
      </p:sp>
      <p:sp>
        <p:nvSpPr>
          <p:cNvPr id="5" name="Title 1"/>
          <p:cNvSpPr txBox="1">
            <a:spLocks/>
          </p:cNvSpPr>
          <p:nvPr/>
        </p:nvSpPr>
        <p:spPr bwMode="auto">
          <a:xfrm>
            <a:off x="533400" y="3482068"/>
            <a:ext cx="8077200" cy="830900"/>
          </a:xfrm>
          <a:prstGeom prst="rect">
            <a:avLst/>
          </a:prstGeom>
          <a:noFill/>
          <a:ln w="9525" algn="ctr">
            <a:noFill/>
            <a:miter lim="800000"/>
            <a:headEnd/>
            <a:tailEnd/>
          </a:ln>
          <a:effectLst/>
        </p:spPr>
        <p:txBody>
          <a:bodyPr vert="horz" wrap="square" lIns="91344" tIns="45672" rIns="91344" bIns="45672" numCol="1" anchor="ctr" anchorCtr="0" compatLnSpc="1">
            <a:prstTxWarp prst="textNoShape">
              <a:avLst/>
            </a:prstTxWarp>
            <a:spAutoFit/>
          </a:bodyPr>
          <a:lstStyle/>
          <a:p>
            <a:pPr lvl="0" fontAlgn="base">
              <a:spcBef>
                <a:spcPct val="0"/>
              </a:spcBef>
              <a:spcAft>
                <a:spcPct val="0"/>
              </a:spcAft>
              <a:defRPr/>
            </a:pPr>
            <a:r>
              <a:rPr lang="en-US" sz="2400" kern="0" dirty="0" smtClean="0">
                <a:solidFill>
                  <a:schemeClr val="tx2"/>
                </a:solidFill>
                <a:effectLst>
                  <a:outerShdw blurRad="38100" dist="38100" dir="2700000" algn="tl">
                    <a:srgbClr val="000000"/>
                  </a:outerShdw>
                </a:effectLst>
                <a:latin typeface="Segoe UI" pitchFamily="34" charset="0"/>
                <a:ea typeface="+mj-ea"/>
                <a:cs typeface="Segoe UI" pitchFamily="34" charset="0"/>
              </a:rPr>
              <a:t>Trevor Dyck</a:t>
            </a:r>
            <a:br>
              <a:rPr lang="en-US" sz="2400" kern="0" dirty="0" smtClean="0">
                <a:solidFill>
                  <a:schemeClr val="tx2"/>
                </a:solidFill>
                <a:effectLst>
                  <a:outerShdw blurRad="38100" dist="38100" dir="2700000" algn="tl">
                    <a:srgbClr val="000000"/>
                  </a:outerShdw>
                </a:effectLst>
                <a:latin typeface="Segoe UI" pitchFamily="34" charset="0"/>
                <a:ea typeface="+mj-ea"/>
                <a:cs typeface="Segoe UI" pitchFamily="34" charset="0"/>
              </a:rPr>
            </a:br>
            <a:r>
              <a:rPr lang="en-US" sz="2400" kern="0" dirty="0" smtClean="0">
                <a:solidFill>
                  <a:schemeClr val="tx2"/>
                </a:solidFill>
                <a:effectLst>
                  <a:outerShdw blurRad="38100" dist="38100" dir="2700000" algn="tl">
                    <a:srgbClr val="000000"/>
                  </a:outerShdw>
                </a:effectLst>
                <a:latin typeface="Segoe UI" pitchFamily="34" charset="0"/>
                <a:ea typeface="+mj-ea"/>
                <a:cs typeface="Segoe UI" pitchFamily="34" charset="0"/>
              </a:rPr>
              <a:t>Director, Product Management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166" y="3510775"/>
            <a:ext cx="2461930" cy="88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3773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46234"/>
          </a:xfrm>
        </p:spPr>
        <p:txBody>
          <a:bodyPr/>
          <a:lstStyle/>
          <a:p>
            <a:r>
              <a:rPr lang="en-CA" dirty="0" smtClean="0"/>
              <a:t>LCA: Solution</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333" y="5797261"/>
            <a:ext cx="1809750" cy="514350"/>
          </a:xfrm>
          <a:prstGeom prst="rect">
            <a:avLst/>
          </a:prstGeom>
        </p:spPr>
      </p:pic>
      <p:sp>
        <p:nvSpPr>
          <p:cNvPr id="5" name="Rectangle 4"/>
          <p:cNvSpPr/>
          <p:nvPr/>
        </p:nvSpPr>
        <p:spPr bwMode="auto">
          <a:xfrm>
            <a:off x="720763" y="1134932"/>
            <a:ext cx="349624" cy="4523591"/>
          </a:xfrm>
          <a:prstGeom prst="rect">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720764" y="4821272"/>
            <a:ext cx="1627093" cy="837251"/>
          </a:xfrm>
          <a:prstGeom prst="rect">
            <a:avLst/>
          </a:prstGeom>
          <a:gradFill flip="none" rotWithShape="1">
            <a:gsLst>
              <a:gs pos="0">
                <a:schemeClr val="accent1">
                  <a:alpha val="61000"/>
                </a:schemeClr>
              </a:gs>
              <a:gs pos="100000">
                <a:schemeClr val="tx1">
                  <a:alpha val="0"/>
                </a:schemeClr>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720764" y="3899686"/>
            <a:ext cx="1627093" cy="837251"/>
          </a:xfrm>
          <a:prstGeom prst="rect">
            <a:avLst/>
          </a:prstGeom>
          <a:gradFill flip="none" rotWithShape="1">
            <a:gsLst>
              <a:gs pos="0">
                <a:schemeClr val="accent1">
                  <a:alpha val="61000"/>
                </a:schemeClr>
              </a:gs>
              <a:gs pos="100000">
                <a:schemeClr val="tx1">
                  <a:alpha val="0"/>
                </a:schemeClr>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720764" y="2978101"/>
            <a:ext cx="1627093" cy="837251"/>
          </a:xfrm>
          <a:prstGeom prst="rect">
            <a:avLst/>
          </a:prstGeom>
          <a:gradFill flip="none" rotWithShape="1">
            <a:gsLst>
              <a:gs pos="0">
                <a:schemeClr val="accent1">
                  <a:alpha val="61000"/>
                </a:schemeClr>
              </a:gs>
              <a:gs pos="100000">
                <a:schemeClr val="tx1">
                  <a:alpha val="0"/>
                </a:schemeClr>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720764" y="2056517"/>
            <a:ext cx="1627093" cy="837251"/>
          </a:xfrm>
          <a:prstGeom prst="rect">
            <a:avLst/>
          </a:prstGeom>
          <a:gradFill flip="none" rotWithShape="1">
            <a:gsLst>
              <a:gs pos="0">
                <a:schemeClr val="accent1">
                  <a:alpha val="61000"/>
                </a:schemeClr>
              </a:gs>
              <a:gs pos="100000">
                <a:schemeClr val="tx1">
                  <a:alpha val="0"/>
                </a:schemeClr>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720764" y="1134932"/>
            <a:ext cx="1627093" cy="837251"/>
          </a:xfrm>
          <a:prstGeom prst="rect">
            <a:avLst/>
          </a:prstGeom>
          <a:gradFill flip="none" rotWithShape="1">
            <a:gsLst>
              <a:gs pos="0">
                <a:schemeClr val="accent1">
                  <a:alpha val="61000"/>
                </a:schemeClr>
              </a:gs>
              <a:gs pos="100000">
                <a:schemeClr val="tx1">
                  <a:alpha val="0"/>
                </a:schemeClr>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sp>
        <p:nvSpPr>
          <p:cNvPr id="12" name="Text Placeholder 2"/>
          <p:cNvSpPr txBox="1">
            <a:spLocks/>
          </p:cNvSpPr>
          <p:nvPr/>
        </p:nvSpPr>
        <p:spPr bwMode="auto">
          <a:xfrm>
            <a:off x="1177435" y="1114975"/>
            <a:ext cx="7382964" cy="87716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CA" sz="1900" dirty="0" smtClean="0"/>
              <a:t>Microsoft LCA used Microsoft SharePoint Server 2010 and Microsoft FAST Search Server 2010 for SharePoint to build its own solution for document and records management</a:t>
            </a:r>
          </a:p>
        </p:txBody>
      </p:sp>
      <p:sp>
        <p:nvSpPr>
          <p:cNvPr id="13" name="Text Placeholder 2"/>
          <p:cNvSpPr txBox="1">
            <a:spLocks/>
          </p:cNvSpPr>
          <p:nvPr/>
        </p:nvSpPr>
        <p:spPr bwMode="auto">
          <a:xfrm>
            <a:off x="1177435" y="2182755"/>
            <a:ext cx="7382964" cy="5847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CA" sz="1900" dirty="0" smtClean="0"/>
              <a:t>Flexible information-tagging taxonomies correspond to practice-level work</a:t>
            </a:r>
          </a:p>
        </p:txBody>
      </p:sp>
      <p:sp>
        <p:nvSpPr>
          <p:cNvPr id="14" name="Text Placeholder 2"/>
          <p:cNvSpPr txBox="1">
            <a:spLocks/>
          </p:cNvSpPr>
          <p:nvPr/>
        </p:nvSpPr>
        <p:spPr bwMode="auto">
          <a:xfrm>
            <a:off x="1177435" y="3250533"/>
            <a:ext cx="7382964" cy="29238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CA" sz="1900" dirty="0" smtClean="0"/>
              <a:t>Search experience tailored to the needs of its legal practitioners</a:t>
            </a:r>
          </a:p>
        </p:txBody>
      </p:sp>
      <p:sp>
        <p:nvSpPr>
          <p:cNvPr id="15" name="Text Placeholder 2"/>
          <p:cNvSpPr txBox="1">
            <a:spLocks/>
          </p:cNvSpPr>
          <p:nvPr/>
        </p:nvSpPr>
        <p:spPr bwMode="auto">
          <a:xfrm>
            <a:off x="1177434" y="4028101"/>
            <a:ext cx="7471713" cy="5847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CA" sz="1900" dirty="0" smtClean="0"/>
              <a:t>Practitioners use </a:t>
            </a:r>
            <a:r>
              <a:rPr lang="en-CA" sz="1900" dirty="0" err="1" smtClean="0"/>
              <a:t>Colligo</a:t>
            </a:r>
            <a:r>
              <a:rPr lang="en-CA" sz="1900" dirty="0" smtClean="0"/>
              <a:t> Contributor to access, capture, and tag content contained in SharePoint from within Microsoft Outlook 2010</a:t>
            </a:r>
            <a:endParaRPr kumimoji="0" lang="en-US" sz="19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endParaRPr>
          </a:p>
        </p:txBody>
      </p:sp>
      <p:sp>
        <p:nvSpPr>
          <p:cNvPr id="17" name="Text Placeholder 2"/>
          <p:cNvSpPr txBox="1">
            <a:spLocks/>
          </p:cNvSpPr>
          <p:nvPr/>
        </p:nvSpPr>
        <p:spPr bwMode="auto">
          <a:xfrm>
            <a:off x="1177435" y="4947511"/>
            <a:ext cx="7382964" cy="5847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CA" sz="1900" dirty="0" smtClean="0"/>
              <a:t>Practitioners use </a:t>
            </a:r>
            <a:r>
              <a:rPr lang="en-CA" sz="1900" dirty="0" err="1" smtClean="0"/>
              <a:t>Colligo</a:t>
            </a:r>
            <a:r>
              <a:rPr lang="en-CA" sz="1900" dirty="0" smtClean="0"/>
              <a:t> to drag email and attachments from Outlook into SharePoint Server </a:t>
            </a:r>
            <a:r>
              <a:rPr lang="en-CA" sz="1900" dirty="0" smtClean="0">
                <a:sym typeface="Wingdings" pitchFamily="2" charset="2"/>
              </a:rPr>
              <a:t> Ease of use and higher adoption</a:t>
            </a:r>
            <a:endParaRPr lang="en-CA" sz="1900" dirty="0" smtClean="0"/>
          </a:p>
        </p:txBody>
      </p:sp>
    </p:spTree>
    <p:extLst>
      <p:ext uri="{BB962C8B-B14F-4D97-AF65-F5344CB8AC3E}">
        <p14:creationId xmlns:p14="http://schemas.microsoft.com/office/powerpoint/2010/main" val="112649493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08" y="217843"/>
            <a:ext cx="8363938" cy="563134"/>
          </a:xfrm>
        </p:spPr>
        <p:txBody>
          <a:bodyPr/>
          <a:lstStyle/>
          <a:p>
            <a:r>
              <a:rPr lang="en-CA" dirty="0" smtClean="0"/>
              <a:t>LCA:  Benefits</a:t>
            </a:r>
            <a:endParaRPr lang="en-CA" dirty="0"/>
          </a:p>
        </p:txBody>
      </p:sp>
      <p:sp>
        <p:nvSpPr>
          <p:cNvPr id="3" name="Text Placeholder 2"/>
          <p:cNvSpPr>
            <a:spLocks noGrp="1"/>
          </p:cNvSpPr>
          <p:nvPr>
            <p:ph type="body" sz="quarter" idx="10"/>
          </p:nvPr>
        </p:nvSpPr>
        <p:spPr>
          <a:xfrm>
            <a:off x="401421" y="4992971"/>
            <a:ext cx="4321185" cy="1338731"/>
          </a:xfrm>
        </p:spPr>
        <p:txBody>
          <a:bodyPr/>
          <a:lstStyle/>
          <a:p>
            <a:pPr marL="225425" indent="-225425">
              <a:defRPr/>
            </a:pPr>
            <a:r>
              <a:rPr lang="en-US" sz="1500" dirty="0" smtClean="0"/>
              <a:t>Microsoft </a:t>
            </a:r>
            <a:r>
              <a:rPr lang="en-US" sz="1500" dirty="0"/>
              <a:t>Case </a:t>
            </a:r>
            <a:r>
              <a:rPr lang="en-US" sz="1500" dirty="0" smtClean="0"/>
              <a:t>Study </a:t>
            </a:r>
            <a:r>
              <a:rPr lang="en-US" sz="1500" dirty="0"/>
              <a:t/>
            </a:r>
            <a:br>
              <a:rPr lang="en-US" sz="1500" dirty="0"/>
            </a:br>
            <a:r>
              <a:rPr lang="en-US" sz="1500" dirty="0" smtClean="0"/>
              <a:t>http</a:t>
            </a:r>
            <a:r>
              <a:rPr lang="en-US" sz="1500" dirty="0"/>
              <a:t>://</a:t>
            </a:r>
            <a:r>
              <a:rPr lang="en-US" sz="1500" dirty="0" smtClean="0"/>
              <a:t>www.microsoft.com/casestudies/Microsoft-Office-Professional-2010/Microsoft/Microsoft-Legal-Group-Turns-to-Company-s-Own-Software-to-Improve-Document-Management/4000008264</a:t>
            </a:r>
            <a:endParaRPr lang="en-US" sz="1500" dirty="0"/>
          </a:p>
        </p:txBody>
      </p:sp>
      <p:pic>
        <p:nvPicPr>
          <p:cNvPr id="3074" name="Picture 2" descr="K:\All PowerFrameworks\PowerFrameworks working files\CAT Concepts\A Complete\X cn023 clipboard\cn023_v02.png"/>
          <p:cNvPicPr>
            <a:picLocks noChangeAspect="1" noChangeArrowheads="1"/>
          </p:cNvPicPr>
          <p:nvPr/>
        </p:nvPicPr>
        <p:blipFill>
          <a:blip r:embed="rId3" cstate="print"/>
          <a:srcRect/>
          <a:stretch>
            <a:fillRect/>
          </a:stretch>
        </p:blipFill>
        <p:spPr bwMode="auto">
          <a:xfrm flipH="1">
            <a:off x="470717" y="699079"/>
            <a:ext cx="2767334" cy="3991346"/>
          </a:xfrm>
          <a:prstGeom prst="rect">
            <a:avLst/>
          </a:prstGeom>
          <a:noFill/>
        </p:spPr>
      </p:pic>
      <p:grpSp>
        <p:nvGrpSpPr>
          <p:cNvPr id="69" name="Group 68"/>
          <p:cNvGrpSpPr/>
          <p:nvPr/>
        </p:nvGrpSpPr>
        <p:grpSpPr>
          <a:xfrm>
            <a:off x="840365" y="1556370"/>
            <a:ext cx="614363" cy="563563"/>
            <a:chOff x="915671" y="2008206"/>
            <a:chExt cx="614363" cy="563563"/>
          </a:xfrm>
        </p:grpSpPr>
        <p:sp>
          <p:nvSpPr>
            <p:cNvPr id="3085" name="Rectangle 13"/>
            <p:cNvSpPr>
              <a:spLocks noChangeArrowheads="1"/>
            </p:cNvSpPr>
            <p:nvPr/>
          </p:nvSpPr>
          <p:spPr bwMode="auto">
            <a:xfrm>
              <a:off x="915671" y="2192356"/>
              <a:ext cx="381000" cy="379413"/>
            </a:xfrm>
            <a:prstGeom prst="rect">
              <a:avLst/>
            </a:prstGeom>
            <a:solidFill>
              <a:schemeClr val="accent1"/>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7" name="Freeform 15"/>
            <p:cNvSpPr>
              <a:spLocks/>
            </p:cNvSpPr>
            <p:nvPr/>
          </p:nvSpPr>
          <p:spPr bwMode="auto">
            <a:xfrm>
              <a:off x="979171" y="2008206"/>
              <a:ext cx="550863" cy="522288"/>
            </a:xfrm>
            <a:custGeom>
              <a:avLst/>
              <a:gdLst/>
              <a:ahLst/>
              <a:cxnLst>
                <a:cxn ang="0">
                  <a:pos x="143" y="0"/>
                </a:cxn>
                <a:cxn ang="0">
                  <a:pos x="55" y="81"/>
                </a:cxn>
                <a:cxn ang="0">
                  <a:pos x="42" y="101"/>
                </a:cxn>
                <a:cxn ang="0">
                  <a:pos x="40" y="97"/>
                </a:cxn>
                <a:cxn ang="0">
                  <a:pos x="24" y="73"/>
                </a:cxn>
                <a:cxn ang="0">
                  <a:pos x="9" y="77"/>
                </a:cxn>
                <a:cxn ang="0">
                  <a:pos x="0" y="84"/>
                </a:cxn>
                <a:cxn ang="0">
                  <a:pos x="29" y="125"/>
                </a:cxn>
                <a:cxn ang="0">
                  <a:pos x="32" y="139"/>
                </a:cxn>
                <a:cxn ang="0">
                  <a:pos x="51" y="126"/>
                </a:cxn>
                <a:cxn ang="0">
                  <a:pos x="55" y="123"/>
                </a:cxn>
                <a:cxn ang="0">
                  <a:pos x="71" y="92"/>
                </a:cxn>
                <a:cxn ang="0">
                  <a:pos x="147" y="6"/>
                </a:cxn>
                <a:cxn ang="0">
                  <a:pos x="143" y="0"/>
                </a:cxn>
              </a:cxnLst>
              <a:rect l="0" t="0" r="r" b="b"/>
              <a:pathLst>
                <a:path w="147" h="139">
                  <a:moveTo>
                    <a:pt x="143" y="0"/>
                  </a:moveTo>
                  <a:cubicBezTo>
                    <a:pt x="110" y="17"/>
                    <a:pt x="80" y="45"/>
                    <a:pt x="55" y="81"/>
                  </a:cubicBezTo>
                  <a:cubicBezTo>
                    <a:pt x="51" y="87"/>
                    <a:pt x="47" y="94"/>
                    <a:pt x="42" y="101"/>
                  </a:cubicBezTo>
                  <a:cubicBezTo>
                    <a:pt x="42" y="100"/>
                    <a:pt x="41" y="98"/>
                    <a:pt x="40" y="97"/>
                  </a:cubicBezTo>
                  <a:cubicBezTo>
                    <a:pt x="36" y="88"/>
                    <a:pt x="30" y="80"/>
                    <a:pt x="24" y="73"/>
                  </a:cubicBezTo>
                  <a:cubicBezTo>
                    <a:pt x="19" y="73"/>
                    <a:pt x="14" y="74"/>
                    <a:pt x="9" y="77"/>
                  </a:cubicBezTo>
                  <a:cubicBezTo>
                    <a:pt x="6" y="79"/>
                    <a:pt x="2" y="81"/>
                    <a:pt x="0" y="84"/>
                  </a:cubicBezTo>
                  <a:cubicBezTo>
                    <a:pt x="14" y="92"/>
                    <a:pt x="24" y="106"/>
                    <a:pt x="29" y="125"/>
                  </a:cubicBezTo>
                  <a:cubicBezTo>
                    <a:pt x="31" y="129"/>
                    <a:pt x="32" y="134"/>
                    <a:pt x="32" y="139"/>
                  </a:cubicBezTo>
                  <a:cubicBezTo>
                    <a:pt x="51" y="126"/>
                    <a:pt x="51" y="126"/>
                    <a:pt x="51" y="126"/>
                  </a:cubicBezTo>
                  <a:cubicBezTo>
                    <a:pt x="55" y="123"/>
                    <a:pt x="55" y="123"/>
                    <a:pt x="55" y="123"/>
                  </a:cubicBezTo>
                  <a:cubicBezTo>
                    <a:pt x="60" y="113"/>
                    <a:pt x="65" y="102"/>
                    <a:pt x="71" y="92"/>
                  </a:cubicBezTo>
                  <a:cubicBezTo>
                    <a:pt x="92" y="57"/>
                    <a:pt x="118" y="27"/>
                    <a:pt x="147" y="6"/>
                  </a:cubicBezTo>
                  <a:lnTo>
                    <a:pt x="143" y="0"/>
                  </a:lnTo>
                  <a:close/>
                </a:path>
              </a:pathLst>
            </a:custGeom>
            <a:solidFill>
              <a:srgbClr val="A500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p:nvPr/>
        </p:nvGrpSpPr>
        <p:grpSpPr>
          <a:xfrm>
            <a:off x="971250" y="2085288"/>
            <a:ext cx="614363" cy="563563"/>
            <a:chOff x="915671" y="2008206"/>
            <a:chExt cx="614363" cy="563563"/>
          </a:xfrm>
        </p:grpSpPr>
        <p:sp>
          <p:nvSpPr>
            <p:cNvPr id="74" name="Rectangle 13"/>
            <p:cNvSpPr>
              <a:spLocks noChangeArrowheads="1"/>
            </p:cNvSpPr>
            <p:nvPr/>
          </p:nvSpPr>
          <p:spPr bwMode="auto">
            <a:xfrm>
              <a:off x="915671" y="2192356"/>
              <a:ext cx="381000" cy="379413"/>
            </a:xfrm>
            <a:prstGeom prst="rect">
              <a:avLst/>
            </a:prstGeom>
            <a:solidFill>
              <a:schemeClr val="accent1"/>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5"/>
            <p:cNvSpPr>
              <a:spLocks/>
            </p:cNvSpPr>
            <p:nvPr/>
          </p:nvSpPr>
          <p:spPr bwMode="auto">
            <a:xfrm>
              <a:off x="979171" y="2008206"/>
              <a:ext cx="550863" cy="522288"/>
            </a:xfrm>
            <a:custGeom>
              <a:avLst/>
              <a:gdLst/>
              <a:ahLst/>
              <a:cxnLst>
                <a:cxn ang="0">
                  <a:pos x="143" y="0"/>
                </a:cxn>
                <a:cxn ang="0">
                  <a:pos x="55" y="81"/>
                </a:cxn>
                <a:cxn ang="0">
                  <a:pos x="42" y="101"/>
                </a:cxn>
                <a:cxn ang="0">
                  <a:pos x="40" y="97"/>
                </a:cxn>
                <a:cxn ang="0">
                  <a:pos x="24" y="73"/>
                </a:cxn>
                <a:cxn ang="0">
                  <a:pos x="9" y="77"/>
                </a:cxn>
                <a:cxn ang="0">
                  <a:pos x="0" y="84"/>
                </a:cxn>
                <a:cxn ang="0">
                  <a:pos x="29" y="125"/>
                </a:cxn>
                <a:cxn ang="0">
                  <a:pos x="32" y="139"/>
                </a:cxn>
                <a:cxn ang="0">
                  <a:pos x="51" y="126"/>
                </a:cxn>
                <a:cxn ang="0">
                  <a:pos x="55" y="123"/>
                </a:cxn>
                <a:cxn ang="0">
                  <a:pos x="71" y="92"/>
                </a:cxn>
                <a:cxn ang="0">
                  <a:pos x="147" y="6"/>
                </a:cxn>
                <a:cxn ang="0">
                  <a:pos x="143" y="0"/>
                </a:cxn>
              </a:cxnLst>
              <a:rect l="0" t="0" r="r" b="b"/>
              <a:pathLst>
                <a:path w="147" h="139">
                  <a:moveTo>
                    <a:pt x="143" y="0"/>
                  </a:moveTo>
                  <a:cubicBezTo>
                    <a:pt x="110" y="17"/>
                    <a:pt x="80" y="45"/>
                    <a:pt x="55" y="81"/>
                  </a:cubicBezTo>
                  <a:cubicBezTo>
                    <a:pt x="51" y="87"/>
                    <a:pt x="47" y="94"/>
                    <a:pt x="42" y="101"/>
                  </a:cubicBezTo>
                  <a:cubicBezTo>
                    <a:pt x="42" y="100"/>
                    <a:pt x="41" y="98"/>
                    <a:pt x="40" y="97"/>
                  </a:cubicBezTo>
                  <a:cubicBezTo>
                    <a:pt x="36" y="88"/>
                    <a:pt x="30" y="80"/>
                    <a:pt x="24" y="73"/>
                  </a:cubicBezTo>
                  <a:cubicBezTo>
                    <a:pt x="19" y="73"/>
                    <a:pt x="14" y="74"/>
                    <a:pt x="9" y="77"/>
                  </a:cubicBezTo>
                  <a:cubicBezTo>
                    <a:pt x="6" y="79"/>
                    <a:pt x="2" y="81"/>
                    <a:pt x="0" y="84"/>
                  </a:cubicBezTo>
                  <a:cubicBezTo>
                    <a:pt x="14" y="92"/>
                    <a:pt x="24" y="106"/>
                    <a:pt x="29" y="125"/>
                  </a:cubicBezTo>
                  <a:cubicBezTo>
                    <a:pt x="31" y="129"/>
                    <a:pt x="32" y="134"/>
                    <a:pt x="32" y="139"/>
                  </a:cubicBezTo>
                  <a:cubicBezTo>
                    <a:pt x="51" y="126"/>
                    <a:pt x="51" y="126"/>
                    <a:pt x="51" y="126"/>
                  </a:cubicBezTo>
                  <a:cubicBezTo>
                    <a:pt x="55" y="123"/>
                    <a:pt x="55" y="123"/>
                    <a:pt x="55" y="123"/>
                  </a:cubicBezTo>
                  <a:cubicBezTo>
                    <a:pt x="60" y="113"/>
                    <a:pt x="65" y="102"/>
                    <a:pt x="71" y="92"/>
                  </a:cubicBezTo>
                  <a:cubicBezTo>
                    <a:pt x="92" y="57"/>
                    <a:pt x="118" y="27"/>
                    <a:pt x="147" y="6"/>
                  </a:cubicBezTo>
                  <a:lnTo>
                    <a:pt x="143" y="0"/>
                  </a:lnTo>
                  <a:close/>
                </a:path>
              </a:pathLst>
            </a:custGeom>
            <a:solidFill>
              <a:srgbClr val="A500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1102135" y="2614206"/>
            <a:ext cx="614363" cy="563563"/>
            <a:chOff x="915671" y="2008206"/>
            <a:chExt cx="614363" cy="563563"/>
          </a:xfrm>
        </p:grpSpPr>
        <p:sp>
          <p:nvSpPr>
            <p:cNvPr id="77" name="Rectangle 13"/>
            <p:cNvSpPr>
              <a:spLocks noChangeArrowheads="1"/>
            </p:cNvSpPr>
            <p:nvPr/>
          </p:nvSpPr>
          <p:spPr bwMode="auto">
            <a:xfrm>
              <a:off x="915671" y="2192356"/>
              <a:ext cx="381000" cy="379413"/>
            </a:xfrm>
            <a:prstGeom prst="rect">
              <a:avLst/>
            </a:prstGeom>
            <a:solidFill>
              <a:schemeClr val="accent1"/>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5"/>
            <p:cNvSpPr>
              <a:spLocks/>
            </p:cNvSpPr>
            <p:nvPr/>
          </p:nvSpPr>
          <p:spPr bwMode="auto">
            <a:xfrm>
              <a:off x="979171" y="2008206"/>
              <a:ext cx="550863" cy="522288"/>
            </a:xfrm>
            <a:custGeom>
              <a:avLst/>
              <a:gdLst/>
              <a:ahLst/>
              <a:cxnLst>
                <a:cxn ang="0">
                  <a:pos x="143" y="0"/>
                </a:cxn>
                <a:cxn ang="0">
                  <a:pos x="55" y="81"/>
                </a:cxn>
                <a:cxn ang="0">
                  <a:pos x="42" y="101"/>
                </a:cxn>
                <a:cxn ang="0">
                  <a:pos x="40" y="97"/>
                </a:cxn>
                <a:cxn ang="0">
                  <a:pos x="24" y="73"/>
                </a:cxn>
                <a:cxn ang="0">
                  <a:pos x="9" y="77"/>
                </a:cxn>
                <a:cxn ang="0">
                  <a:pos x="0" y="84"/>
                </a:cxn>
                <a:cxn ang="0">
                  <a:pos x="29" y="125"/>
                </a:cxn>
                <a:cxn ang="0">
                  <a:pos x="32" y="139"/>
                </a:cxn>
                <a:cxn ang="0">
                  <a:pos x="51" y="126"/>
                </a:cxn>
                <a:cxn ang="0">
                  <a:pos x="55" y="123"/>
                </a:cxn>
                <a:cxn ang="0">
                  <a:pos x="71" y="92"/>
                </a:cxn>
                <a:cxn ang="0">
                  <a:pos x="147" y="6"/>
                </a:cxn>
                <a:cxn ang="0">
                  <a:pos x="143" y="0"/>
                </a:cxn>
              </a:cxnLst>
              <a:rect l="0" t="0" r="r" b="b"/>
              <a:pathLst>
                <a:path w="147" h="139">
                  <a:moveTo>
                    <a:pt x="143" y="0"/>
                  </a:moveTo>
                  <a:cubicBezTo>
                    <a:pt x="110" y="17"/>
                    <a:pt x="80" y="45"/>
                    <a:pt x="55" y="81"/>
                  </a:cubicBezTo>
                  <a:cubicBezTo>
                    <a:pt x="51" y="87"/>
                    <a:pt x="47" y="94"/>
                    <a:pt x="42" y="101"/>
                  </a:cubicBezTo>
                  <a:cubicBezTo>
                    <a:pt x="42" y="100"/>
                    <a:pt x="41" y="98"/>
                    <a:pt x="40" y="97"/>
                  </a:cubicBezTo>
                  <a:cubicBezTo>
                    <a:pt x="36" y="88"/>
                    <a:pt x="30" y="80"/>
                    <a:pt x="24" y="73"/>
                  </a:cubicBezTo>
                  <a:cubicBezTo>
                    <a:pt x="19" y="73"/>
                    <a:pt x="14" y="74"/>
                    <a:pt x="9" y="77"/>
                  </a:cubicBezTo>
                  <a:cubicBezTo>
                    <a:pt x="6" y="79"/>
                    <a:pt x="2" y="81"/>
                    <a:pt x="0" y="84"/>
                  </a:cubicBezTo>
                  <a:cubicBezTo>
                    <a:pt x="14" y="92"/>
                    <a:pt x="24" y="106"/>
                    <a:pt x="29" y="125"/>
                  </a:cubicBezTo>
                  <a:cubicBezTo>
                    <a:pt x="31" y="129"/>
                    <a:pt x="32" y="134"/>
                    <a:pt x="32" y="139"/>
                  </a:cubicBezTo>
                  <a:cubicBezTo>
                    <a:pt x="51" y="126"/>
                    <a:pt x="51" y="126"/>
                    <a:pt x="51" y="126"/>
                  </a:cubicBezTo>
                  <a:cubicBezTo>
                    <a:pt x="55" y="123"/>
                    <a:pt x="55" y="123"/>
                    <a:pt x="55" y="123"/>
                  </a:cubicBezTo>
                  <a:cubicBezTo>
                    <a:pt x="60" y="113"/>
                    <a:pt x="65" y="102"/>
                    <a:pt x="71" y="92"/>
                  </a:cubicBezTo>
                  <a:cubicBezTo>
                    <a:pt x="92" y="57"/>
                    <a:pt x="118" y="27"/>
                    <a:pt x="147" y="6"/>
                  </a:cubicBezTo>
                  <a:lnTo>
                    <a:pt x="143" y="0"/>
                  </a:lnTo>
                  <a:close/>
                </a:path>
              </a:pathLst>
            </a:custGeom>
            <a:solidFill>
              <a:srgbClr val="A500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p:nvGrpSpPr>
        <p:grpSpPr>
          <a:xfrm>
            <a:off x="1233020" y="3143124"/>
            <a:ext cx="614363" cy="563563"/>
            <a:chOff x="915671" y="2008206"/>
            <a:chExt cx="614363" cy="563563"/>
          </a:xfrm>
        </p:grpSpPr>
        <p:sp>
          <p:nvSpPr>
            <p:cNvPr id="80" name="Rectangle 13"/>
            <p:cNvSpPr>
              <a:spLocks noChangeArrowheads="1"/>
            </p:cNvSpPr>
            <p:nvPr/>
          </p:nvSpPr>
          <p:spPr bwMode="auto">
            <a:xfrm>
              <a:off x="915671" y="2192356"/>
              <a:ext cx="381000" cy="379413"/>
            </a:xfrm>
            <a:prstGeom prst="rect">
              <a:avLst/>
            </a:prstGeom>
            <a:solidFill>
              <a:schemeClr val="accent1"/>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p:cNvSpPr>
            <p:nvPr/>
          </p:nvSpPr>
          <p:spPr bwMode="auto">
            <a:xfrm>
              <a:off x="979171" y="2008206"/>
              <a:ext cx="550863" cy="522288"/>
            </a:xfrm>
            <a:custGeom>
              <a:avLst/>
              <a:gdLst/>
              <a:ahLst/>
              <a:cxnLst>
                <a:cxn ang="0">
                  <a:pos x="143" y="0"/>
                </a:cxn>
                <a:cxn ang="0">
                  <a:pos x="55" y="81"/>
                </a:cxn>
                <a:cxn ang="0">
                  <a:pos x="42" y="101"/>
                </a:cxn>
                <a:cxn ang="0">
                  <a:pos x="40" y="97"/>
                </a:cxn>
                <a:cxn ang="0">
                  <a:pos x="24" y="73"/>
                </a:cxn>
                <a:cxn ang="0">
                  <a:pos x="9" y="77"/>
                </a:cxn>
                <a:cxn ang="0">
                  <a:pos x="0" y="84"/>
                </a:cxn>
                <a:cxn ang="0">
                  <a:pos x="29" y="125"/>
                </a:cxn>
                <a:cxn ang="0">
                  <a:pos x="32" y="139"/>
                </a:cxn>
                <a:cxn ang="0">
                  <a:pos x="51" y="126"/>
                </a:cxn>
                <a:cxn ang="0">
                  <a:pos x="55" y="123"/>
                </a:cxn>
                <a:cxn ang="0">
                  <a:pos x="71" y="92"/>
                </a:cxn>
                <a:cxn ang="0">
                  <a:pos x="147" y="6"/>
                </a:cxn>
                <a:cxn ang="0">
                  <a:pos x="143" y="0"/>
                </a:cxn>
              </a:cxnLst>
              <a:rect l="0" t="0" r="r" b="b"/>
              <a:pathLst>
                <a:path w="147" h="139">
                  <a:moveTo>
                    <a:pt x="143" y="0"/>
                  </a:moveTo>
                  <a:cubicBezTo>
                    <a:pt x="110" y="17"/>
                    <a:pt x="80" y="45"/>
                    <a:pt x="55" y="81"/>
                  </a:cubicBezTo>
                  <a:cubicBezTo>
                    <a:pt x="51" y="87"/>
                    <a:pt x="47" y="94"/>
                    <a:pt x="42" y="101"/>
                  </a:cubicBezTo>
                  <a:cubicBezTo>
                    <a:pt x="42" y="100"/>
                    <a:pt x="41" y="98"/>
                    <a:pt x="40" y="97"/>
                  </a:cubicBezTo>
                  <a:cubicBezTo>
                    <a:pt x="36" y="88"/>
                    <a:pt x="30" y="80"/>
                    <a:pt x="24" y="73"/>
                  </a:cubicBezTo>
                  <a:cubicBezTo>
                    <a:pt x="19" y="73"/>
                    <a:pt x="14" y="74"/>
                    <a:pt x="9" y="77"/>
                  </a:cubicBezTo>
                  <a:cubicBezTo>
                    <a:pt x="6" y="79"/>
                    <a:pt x="2" y="81"/>
                    <a:pt x="0" y="84"/>
                  </a:cubicBezTo>
                  <a:cubicBezTo>
                    <a:pt x="14" y="92"/>
                    <a:pt x="24" y="106"/>
                    <a:pt x="29" y="125"/>
                  </a:cubicBezTo>
                  <a:cubicBezTo>
                    <a:pt x="31" y="129"/>
                    <a:pt x="32" y="134"/>
                    <a:pt x="32" y="139"/>
                  </a:cubicBezTo>
                  <a:cubicBezTo>
                    <a:pt x="51" y="126"/>
                    <a:pt x="51" y="126"/>
                    <a:pt x="51" y="126"/>
                  </a:cubicBezTo>
                  <a:cubicBezTo>
                    <a:pt x="55" y="123"/>
                    <a:pt x="55" y="123"/>
                    <a:pt x="55" y="123"/>
                  </a:cubicBezTo>
                  <a:cubicBezTo>
                    <a:pt x="60" y="113"/>
                    <a:pt x="65" y="102"/>
                    <a:pt x="71" y="92"/>
                  </a:cubicBezTo>
                  <a:cubicBezTo>
                    <a:pt x="92" y="57"/>
                    <a:pt x="118" y="27"/>
                    <a:pt x="147" y="6"/>
                  </a:cubicBezTo>
                  <a:lnTo>
                    <a:pt x="143" y="0"/>
                  </a:lnTo>
                  <a:close/>
                </a:path>
              </a:pathLst>
            </a:custGeom>
            <a:solidFill>
              <a:srgbClr val="A500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 name="Group 81"/>
          <p:cNvGrpSpPr/>
          <p:nvPr/>
        </p:nvGrpSpPr>
        <p:grpSpPr>
          <a:xfrm>
            <a:off x="1363905" y="3672042"/>
            <a:ext cx="614363" cy="563563"/>
            <a:chOff x="915671" y="2008206"/>
            <a:chExt cx="614363" cy="563563"/>
          </a:xfrm>
        </p:grpSpPr>
        <p:sp>
          <p:nvSpPr>
            <p:cNvPr id="83" name="Rectangle 13"/>
            <p:cNvSpPr>
              <a:spLocks noChangeArrowheads="1"/>
            </p:cNvSpPr>
            <p:nvPr/>
          </p:nvSpPr>
          <p:spPr bwMode="auto">
            <a:xfrm>
              <a:off x="915671" y="2192356"/>
              <a:ext cx="381000" cy="379413"/>
            </a:xfrm>
            <a:prstGeom prst="rect">
              <a:avLst/>
            </a:prstGeom>
            <a:solidFill>
              <a:schemeClr val="accent1"/>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5"/>
            <p:cNvSpPr>
              <a:spLocks/>
            </p:cNvSpPr>
            <p:nvPr/>
          </p:nvSpPr>
          <p:spPr bwMode="auto">
            <a:xfrm>
              <a:off x="979171" y="2008206"/>
              <a:ext cx="550863" cy="522288"/>
            </a:xfrm>
            <a:custGeom>
              <a:avLst/>
              <a:gdLst/>
              <a:ahLst/>
              <a:cxnLst>
                <a:cxn ang="0">
                  <a:pos x="143" y="0"/>
                </a:cxn>
                <a:cxn ang="0">
                  <a:pos x="55" y="81"/>
                </a:cxn>
                <a:cxn ang="0">
                  <a:pos x="42" y="101"/>
                </a:cxn>
                <a:cxn ang="0">
                  <a:pos x="40" y="97"/>
                </a:cxn>
                <a:cxn ang="0">
                  <a:pos x="24" y="73"/>
                </a:cxn>
                <a:cxn ang="0">
                  <a:pos x="9" y="77"/>
                </a:cxn>
                <a:cxn ang="0">
                  <a:pos x="0" y="84"/>
                </a:cxn>
                <a:cxn ang="0">
                  <a:pos x="29" y="125"/>
                </a:cxn>
                <a:cxn ang="0">
                  <a:pos x="32" y="139"/>
                </a:cxn>
                <a:cxn ang="0">
                  <a:pos x="51" y="126"/>
                </a:cxn>
                <a:cxn ang="0">
                  <a:pos x="55" y="123"/>
                </a:cxn>
                <a:cxn ang="0">
                  <a:pos x="71" y="92"/>
                </a:cxn>
                <a:cxn ang="0">
                  <a:pos x="147" y="6"/>
                </a:cxn>
                <a:cxn ang="0">
                  <a:pos x="143" y="0"/>
                </a:cxn>
              </a:cxnLst>
              <a:rect l="0" t="0" r="r" b="b"/>
              <a:pathLst>
                <a:path w="147" h="139">
                  <a:moveTo>
                    <a:pt x="143" y="0"/>
                  </a:moveTo>
                  <a:cubicBezTo>
                    <a:pt x="110" y="17"/>
                    <a:pt x="80" y="45"/>
                    <a:pt x="55" y="81"/>
                  </a:cubicBezTo>
                  <a:cubicBezTo>
                    <a:pt x="51" y="87"/>
                    <a:pt x="47" y="94"/>
                    <a:pt x="42" y="101"/>
                  </a:cubicBezTo>
                  <a:cubicBezTo>
                    <a:pt x="42" y="100"/>
                    <a:pt x="41" y="98"/>
                    <a:pt x="40" y="97"/>
                  </a:cubicBezTo>
                  <a:cubicBezTo>
                    <a:pt x="36" y="88"/>
                    <a:pt x="30" y="80"/>
                    <a:pt x="24" y="73"/>
                  </a:cubicBezTo>
                  <a:cubicBezTo>
                    <a:pt x="19" y="73"/>
                    <a:pt x="14" y="74"/>
                    <a:pt x="9" y="77"/>
                  </a:cubicBezTo>
                  <a:cubicBezTo>
                    <a:pt x="6" y="79"/>
                    <a:pt x="2" y="81"/>
                    <a:pt x="0" y="84"/>
                  </a:cubicBezTo>
                  <a:cubicBezTo>
                    <a:pt x="14" y="92"/>
                    <a:pt x="24" y="106"/>
                    <a:pt x="29" y="125"/>
                  </a:cubicBezTo>
                  <a:cubicBezTo>
                    <a:pt x="31" y="129"/>
                    <a:pt x="32" y="134"/>
                    <a:pt x="32" y="139"/>
                  </a:cubicBezTo>
                  <a:cubicBezTo>
                    <a:pt x="51" y="126"/>
                    <a:pt x="51" y="126"/>
                    <a:pt x="51" y="126"/>
                  </a:cubicBezTo>
                  <a:cubicBezTo>
                    <a:pt x="55" y="123"/>
                    <a:pt x="55" y="123"/>
                    <a:pt x="55" y="123"/>
                  </a:cubicBezTo>
                  <a:cubicBezTo>
                    <a:pt x="60" y="113"/>
                    <a:pt x="65" y="102"/>
                    <a:pt x="71" y="92"/>
                  </a:cubicBezTo>
                  <a:cubicBezTo>
                    <a:pt x="92" y="57"/>
                    <a:pt x="118" y="27"/>
                    <a:pt x="147" y="6"/>
                  </a:cubicBezTo>
                  <a:lnTo>
                    <a:pt x="143" y="0"/>
                  </a:lnTo>
                  <a:close/>
                </a:path>
              </a:pathLst>
            </a:custGeom>
            <a:solidFill>
              <a:srgbClr val="A500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1" name="Text Placeholder 2"/>
          <p:cNvSpPr txBox="1">
            <a:spLocks/>
          </p:cNvSpPr>
          <p:nvPr/>
        </p:nvSpPr>
        <p:spPr bwMode="auto">
          <a:xfrm>
            <a:off x="1424860" y="1713123"/>
            <a:ext cx="7382964"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CA" sz="2400" dirty="0" smtClean="0">
                <a:effectLst>
                  <a:outerShdw blurRad="38100" dist="38100" dir="2700000" algn="tl">
                    <a:srgbClr val="000000">
                      <a:alpha val="43137"/>
                    </a:srgbClr>
                  </a:outerShdw>
                </a:effectLst>
              </a:rPr>
              <a:t>Greater productivity</a:t>
            </a:r>
            <a:endParaRPr lang="en-CA" sz="2400" dirty="0">
              <a:effectLst>
                <a:outerShdw blurRad="38100" dist="38100" dir="2700000" algn="tl">
                  <a:srgbClr val="000000">
                    <a:alpha val="43137"/>
                  </a:srgbClr>
                </a:outerShdw>
              </a:effectLst>
            </a:endParaRPr>
          </a:p>
        </p:txBody>
      </p:sp>
      <p:sp>
        <p:nvSpPr>
          <p:cNvPr id="92" name="Text Placeholder 2"/>
          <p:cNvSpPr txBox="1">
            <a:spLocks/>
          </p:cNvSpPr>
          <p:nvPr/>
        </p:nvSpPr>
        <p:spPr bwMode="auto">
          <a:xfrm>
            <a:off x="414837" y="4616762"/>
            <a:ext cx="7382964"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CA" sz="2400" dirty="0" smtClean="0">
                <a:solidFill>
                  <a:schemeClr val="accent1"/>
                </a:solidFill>
                <a:effectLst>
                  <a:outerShdw blurRad="38100" dist="38100" dir="2700000" algn="tl">
                    <a:srgbClr val="000000">
                      <a:alpha val="43137"/>
                    </a:srgbClr>
                  </a:outerShdw>
                </a:effectLst>
              </a:rPr>
              <a:t>More details available</a:t>
            </a:r>
          </a:p>
        </p:txBody>
      </p:sp>
      <p:sp>
        <p:nvSpPr>
          <p:cNvPr id="93" name="Text Placeholder 2"/>
          <p:cNvSpPr txBox="1">
            <a:spLocks/>
          </p:cNvSpPr>
          <p:nvPr/>
        </p:nvSpPr>
        <p:spPr bwMode="auto">
          <a:xfrm>
            <a:off x="1567100" y="2239052"/>
            <a:ext cx="7382964"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US" sz="2400" dirty="0" smtClean="0">
                <a:effectLst>
                  <a:outerShdw blurRad="38100" dist="38100" dir="2700000" algn="tl">
                    <a:srgbClr val="000000">
                      <a:alpha val="43137"/>
                    </a:srgbClr>
                  </a:outerShdw>
                </a:effectLst>
              </a:rPr>
              <a:t>Increased collaboration with outside parties</a:t>
            </a:r>
          </a:p>
        </p:txBody>
      </p:sp>
      <p:sp>
        <p:nvSpPr>
          <p:cNvPr id="94" name="Text Placeholder 2"/>
          <p:cNvSpPr txBox="1">
            <a:spLocks/>
          </p:cNvSpPr>
          <p:nvPr/>
        </p:nvSpPr>
        <p:spPr bwMode="auto">
          <a:xfrm>
            <a:off x="1709340" y="2764981"/>
            <a:ext cx="7382964"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CA" sz="2400" dirty="0" smtClean="0">
                <a:effectLst>
                  <a:outerShdw blurRad="38100" dist="38100" dir="2700000" algn="tl">
                    <a:srgbClr val="000000">
                      <a:alpha val="43137"/>
                    </a:srgbClr>
                  </a:outerShdw>
                </a:effectLst>
              </a:rPr>
              <a:t>Reduced risk</a:t>
            </a:r>
          </a:p>
        </p:txBody>
      </p:sp>
      <p:sp>
        <p:nvSpPr>
          <p:cNvPr id="95" name="Text Placeholder 2"/>
          <p:cNvSpPr txBox="1">
            <a:spLocks/>
          </p:cNvSpPr>
          <p:nvPr/>
        </p:nvSpPr>
        <p:spPr bwMode="auto">
          <a:xfrm>
            <a:off x="1851580" y="3290910"/>
            <a:ext cx="7382964"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US" sz="2400" dirty="0" smtClean="0">
                <a:effectLst>
                  <a:outerShdw blurRad="38100" dist="38100" dir="2700000" algn="tl">
                    <a:srgbClr val="000000">
                      <a:alpha val="43137"/>
                    </a:srgbClr>
                  </a:outerShdw>
                </a:effectLst>
              </a:rPr>
              <a:t>Rapid implementation (under 200 hours)</a:t>
            </a:r>
          </a:p>
        </p:txBody>
      </p:sp>
      <p:sp>
        <p:nvSpPr>
          <p:cNvPr id="96" name="Text Placeholder 2"/>
          <p:cNvSpPr txBox="1">
            <a:spLocks/>
          </p:cNvSpPr>
          <p:nvPr/>
        </p:nvSpPr>
        <p:spPr bwMode="auto">
          <a:xfrm>
            <a:off x="1993820" y="3816839"/>
            <a:ext cx="7382964"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CA" sz="2400" dirty="0" smtClean="0">
                <a:effectLst>
                  <a:outerShdw blurRad="38100" dist="38100" dir="2700000" algn="tl">
                    <a:srgbClr val="000000">
                      <a:alpha val="43137"/>
                    </a:srgbClr>
                  </a:outerShdw>
                </a:effectLst>
              </a:rPr>
              <a:t>Successfully replaced Autonomy’s </a:t>
            </a:r>
            <a:r>
              <a:rPr lang="en-CA" sz="2400" dirty="0" err="1" smtClean="0">
                <a:effectLst>
                  <a:outerShdw blurRad="38100" dist="38100" dir="2700000" algn="tl">
                    <a:srgbClr val="000000">
                      <a:alpha val="43137"/>
                    </a:srgbClr>
                  </a:outerShdw>
                </a:effectLst>
              </a:rPr>
              <a:t>iManage</a:t>
            </a:r>
            <a:endParaRPr lang="en-CA" sz="2400" dirty="0" smtClean="0">
              <a:effectLst>
                <a:outerShdw blurRad="38100" dist="38100" dir="2700000" algn="tl">
                  <a:srgbClr val="000000">
                    <a:alpha val="43137"/>
                  </a:srgbClr>
                </a:outerShdw>
              </a:effectLst>
            </a:endParaRPr>
          </a:p>
        </p:txBody>
      </p:sp>
      <p:sp>
        <p:nvSpPr>
          <p:cNvPr id="98" name="Text Placeholder 2"/>
          <p:cNvSpPr txBox="1">
            <a:spLocks/>
          </p:cNvSpPr>
          <p:nvPr/>
        </p:nvSpPr>
        <p:spPr bwMode="auto">
          <a:xfrm>
            <a:off x="4724400" y="4992971"/>
            <a:ext cx="4245882" cy="784733"/>
          </a:xfrm>
          <a:prstGeom prst="rect">
            <a:avLst/>
          </a:prstGeom>
          <a:noFill/>
          <a:ln w="9525">
            <a:noFill/>
            <a:miter lim="800000"/>
            <a:headEnd/>
            <a:tailEnd/>
          </a:ln>
          <a:effectLst/>
        </p:spPr>
        <p:txBody>
          <a:bodyPr vert="horz" wrap="square" lIns="91344" tIns="45672" rIns="91344" bIns="45672" numCol="1" anchor="t" anchorCtr="0" compatLnSpc="1">
            <a:prstTxWarp prst="textNoShape">
              <a:avLst/>
            </a:prstTxWarp>
            <a:spAutoFit/>
          </a:bodyPr>
          <a:lstStyle/>
          <a:p>
            <a:pPr marL="225425" marR="0" lvl="0" indent="-225425" algn="l" defTabSz="914400" rtl="0" eaLnBrk="1" fontAlgn="base" latinLnBrk="0" hangingPunct="1">
              <a:lnSpc>
                <a:spcPct val="90000"/>
              </a:lnSpc>
              <a:spcBef>
                <a:spcPct val="30000"/>
              </a:spcBef>
              <a:spcAft>
                <a:spcPct val="0"/>
              </a:spcAft>
              <a:buClr>
                <a:schemeClr val="tx2"/>
              </a:buClr>
              <a:buSzTx/>
              <a:buFont typeface="Wingdings 2" pitchFamily="18" charset="2"/>
              <a:buBlip>
                <a:blip r:embed="rId4"/>
              </a:buBlip>
              <a:tabLst/>
              <a:defRPr/>
            </a:pPr>
            <a:r>
              <a:rPr kumimoji="0" lang="en-US" sz="20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Colligo</a:t>
            </a:r>
            <a:r>
              <a:rPr kumimoji="0" 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Recorded Webinar: </a:t>
            </a:r>
            <a:r>
              <a:rPr kumimoji="0" lang="en-CA" sz="15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http://www.colligo.com/Webinars/2010MicrosoftLCA/Webinar/play.html</a:t>
            </a:r>
            <a:endParaRPr kumimoji="0" lang="en-CA" sz="15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2741796599"/>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Freeform 7"/>
          <p:cNvSpPr>
            <a:spLocks/>
          </p:cNvSpPr>
          <p:nvPr/>
        </p:nvSpPr>
        <p:spPr bwMode="auto">
          <a:xfrm>
            <a:off x="2483598" y="4730424"/>
            <a:ext cx="3814763" cy="984726"/>
          </a:xfrm>
          <a:custGeom>
            <a:avLst/>
            <a:gdLst/>
            <a:ahLst/>
            <a:cxnLst>
              <a:cxn ang="0">
                <a:pos x="2403" y="509"/>
              </a:cxn>
              <a:cxn ang="0">
                <a:pos x="2403" y="0"/>
              </a:cxn>
              <a:cxn ang="0">
                <a:pos x="207" y="0"/>
              </a:cxn>
              <a:cxn ang="0">
                <a:pos x="0" y="509"/>
              </a:cxn>
              <a:cxn ang="0">
                <a:pos x="2403" y="509"/>
              </a:cxn>
            </a:cxnLst>
            <a:rect l="0" t="0" r="r" b="b"/>
            <a:pathLst>
              <a:path w="2403" h="509">
                <a:moveTo>
                  <a:pt x="2403" y="509"/>
                </a:moveTo>
                <a:lnTo>
                  <a:pt x="2403" y="0"/>
                </a:lnTo>
                <a:lnTo>
                  <a:pt x="207" y="0"/>
                </a:lnTo>
                <a:lnTo>
                  <a:pt x="0" y="509"/>
                </a:lnTo>
                <a:lnTo>
                  <a:pt x="2403" y="509"/>
                </a:lnTo>
                <a:close/>
              </a:path>
            </a:pathLst>
          </a:custGeom>
          <a:gradFill flip="none" rotWithShape="1">
            <a:gsLst>
              <a:gs pos="0">
                <a:srgbClr val="5BD4FF"/>
              </a:gs>
              <a:gs pos="57000">
                <a:schemeClr val="accent1">
                  <a:tint val="23500"/>
                  <a:satMod val="160000"/>
                  <a:alpha val="0"/>
                </a:schemeClr>
              </a:gs>
            </a:gsLst>
            <a:lin ang="0" scaled="1"/>
            <a:tileRect/>
          </a:gra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4" name="Freeform 8"/>
          <p:cNvSpPr>
            <a:spLocks/>
          </p:cNvSpPr>
          <p:nvPr/>
        </p:nvSpPr>
        <p:spPr bwMode="auto">
          <a:xfrm>
            <a:off x="2840786" y="2590725"/>
            <a:ext cx="3457575" cy="984726"/>
          </a:xfrm>
          <a:custGeom>
            <a:avLst/>
            <a:gdLst/>
            <a:ahLst/>
            <a:cxnLst>
              <a:cxn ang="0">
                <a:pos x="2178" y="509"/>
              </a:cxn>
              <a:cxn ang="0">
                <a:pos x="2178" y="0"/>
              </a:cxn>
              <a:cxn ang="0">
                <a:pos x="0" y="0"/>
              </a:cxn>
              <a:cxn ang="0">
                <a:pos x="206" y="509"/>
              </a:cxn>
              <a:cxn ang="0">
                <a:pos x="2178" y="509"/>
              </a:cxn>
            </a:cxnLst>
            <a:rect l="0" t="0" r="r" b="b"/>
            <a:pathLst>
              <a:path w="2178" h="509">
                <a:moveTo>
                  <a:pt x="2178" y="509"/>
                </a:moveTo>
                <a:lnTo>
                  <a:pt x="2178" y="0"/>
                </a:lnTo>
                <a:lnTo>
                  <a:pt x="0" y="0"/>
                </a:lnTo>
                <a:lnTo>
                  <a:pt x="206" y="509"/>
                </a:lnTo>
                <a:lnTo>
                  <a:pt x="2178" y="509"/>
                </a:lnTo>
                <a:close/>
              </a:path>
            </a:pathLst>
          </a:custGeom>
          <a:gradFill flip="none" rotWithShape="1">
            <a:gsLst>
              <a:gs pos="0">
                <a:srgbClr val="5BD4FF"/>
              </a:gs>
              <a:gs pos="57000">
                <a:schemeClr val="accent1">
                  <a:tint val="23500"/>
                  <a:satMod val="160000"/>
                  <a:alpha val="0"/>
                </a:schemeClr>
              </a:gs>
            </a:gsLst>
            <a:lin ang="0" scaled="1"/>
            <a:tileRect/>
          </a:gra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5" name="Freeform 9"/>
          <p:cNvSpPr>
            <a:spLocks/>
          </p:cNvSpPr>
          <p:nvPr/>
        </p:nvSpPr>
        <p:spPr bwMode="auto">
          <a:xfrm>
            <a:off x="2840786" y="3660575"/>
            <a:ext cx="3457575" cy="984726"/>
          </a:xfrm>
          <a:custGeom>
            <a:avLst/>
            <a:gdLst/>
            <a:ahLst/>
            <a:cxnLst>
              <a:cxn ang="0">
                <a:pos x="2178" y="509"/>
              </a:cxn>
              <a:cxn ang="0">
                <a:pos x="2178" y="0"/>
              </a:cxn>
              <a:cxn ang="0">
                <a:pos x="206" y="0"/>
              </a:cxn>
              <a:cxn ang="0">
                <a:pos x="0" y="509"/>
              </a:cxn>
              <a:cxn ang="0">
                <a:pos x="2178" y="509"/>
              </a:cxn>
            </a:cxnLst>
            <a:rect l="0" t="0" r="r" b="b"/>
            <a:pathLst>
              <a:path w="2178" h="509">
                <a:moveTo>
                  <a:pt x="2178" y="509"/>
                </a:moveTo>
                <a:lnTo>
                  <a:pt x="2178" y="0"/>
                </a:lnTo>
                <a:lnTo>
                  <a:pt x="206" y="0"/>
                </a:lnTo>
                <a:lnTo>
                  <a:pt x="0" y="509"/>
                </a:lnTo>
                <a:lnTo>
                  <a:pt x="2178" y="509"/>
                </a:lnTo>
                <a:close/>
              </a:path>
            </a:pathLst>
          </a:custGeom>
          <a:gradFill flip="none" rotWithShape="1">
            <a:gsLst>
              <a:gs pos="0">
                <a:srgbClr val="5BD4FF"/>
              </a:gs>
              <a:gs pos="57000">
                <a:schemeClr val="accent1">
                  <a:tint val="23500"/>
                  <a:satMod val="160000"/>
                  <a:alpha val="0"/>
                </a:schemeClr>
              </a:gs>
            </a:gsLst>
            <a:lin ang="0" scaled="1"/>
            <a:tileRect/>
          </a:gra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6" name="Freeform 10"/>
          <p:cNvSpPr>
            <a:spLocks/>
          </p:cNvSpPr>
          <p:nvPr/>
        </p:nvSpPr>
        <p:spPr bwMode="auto">
          <a:xfrm>
            <a:off x="2483598" y="1522811"/>
            <a:ext cx="3814763" cy="982791"/>
          </a:xfrm>
          <a:custGeom>
            <a:avLst/>
            <a:gdLst/>
            <a:ahLst/>
            <a:cxnLst>
              <a:cxn ang="0">
                <a:pos x="2403" y="508"/>
              </a:cxn>
              <a:cxn ang="0">
                <a:pos x="2403" y="0"/>
              </a:cxn>
              <a:cxn ang="0">
                <a:pos x="0" y="0"/>
              </a:cxn>
              <a:cxn ang="0">
                <a:pos x="207" y="508"/>
              </a:cxn>
              <a:cxn ang="0">
                <a:pos x="2403" y="508"/>
              </a:cxn>
            </a:cxnLst>
            <a:rect l="0" t="0" r="r" b="b"/>
            <a:pathLst>
              <a:path w="2403" h="508">
                <a:moveTo>
                  <a:pt x="2403" y="508"/>
                </a:moveTo>
                <a:lnTo>
                  <a:pt x="2403" y="0"/>
                </a:lnTo>
                <a:lnTo>
                  <a:pt x="0" y="0"/>
                </a:lnTo>
                <a:lnTo>
                  <a:pt x="207" y="508"/>
                </a:lnTo>
                <a:lnTo>
                  <a:pt x="2403" y="508"/>
                </a:lnTo>
                <a:close/>
              </a:path>
            </a:pathLst>
          </a:custGeom>
          <a:gradFill flip="none" rotWithShape="1">
            <a:gsLst>
              <a:gs pos="0">
                <a:srgbClr val="5BD4FF"/>
              </a:gs>
              <a:gs pos="57000">
                <a:schemeClr val="accent1">
                  <a:tint val="23500"/>
                  <a:satMod val="160000"/>
                  <a:alpha val="0"/>
                </a:schemeClr>
              </a:gs>
            </a:gsLst>
            <a:lin ang="0" scaled="1"/>
            <a:tileRect/>
          </a:gra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0" name="Freeform 14"/>
          <p:cNvSpPr>
            <a:spLocks/>
          </p:cNvSpPr>
          <p:nvPr/>
        </p:nvSpPr>
        <p:spPr bwMode="auto">
          <a:xfrm>
            <a:off x="-1702639" y="1000461"/>
            <a:ext cx="4813300" cy="5238973"/>
          </a:xfrm>
          <a:custGeom>
            <a:avLst/>
            <a:gdLst/>
            <a:ahLst/>
            <a:cxnLst>
              <a:cxn ang="0">
                <a:pos x="3032" y="1353"/>
              </a:cxn>
              <a:cxn ang="0">
                <a:pos x="2482" y="0"/>
              </a:cxn>
              <a:cxn ang="0">
                <a:pos x="2482" y="269"/>
              </a:cxn>
              <a:cxn ang="0">
                <a:pos x="0" y="269"/>
              </a:cxn>
              <a:cxn ang="0">
                <a:pos x="0" y="778"/>
              </a:cxn>
              <a:cxn ang="0">
                <a:pos x="2484" y="778"/>
              </a:cxn>
              <a:cxn ang="0">
                <a:pos x="2484" y="822"/>
              </a:cxn>
              <a:cxn ang="0">
                <a:pos x="0" y="822"/>
              </a:cxn>
              <a:cxn ang="0">
                <a:pos x="0" y="1331"/>
              </a:cxn>
              <a:cxn ang="0">
                <a:pos x="2484" y="1331"/>
              </a:cxn>
              <a:cxn ang="0">
                <a:pos x="2484" y="1375"/>
              </a:cxn>
              <a:cxn ang="0">
                <a:pos x="0" y="1375"/>
              </a:cxn>
              <a:cxn ang="0">
                <a:pos x="0" y="1883"/>
              </a:cxn>
              <a:cxn ang="0">
                <a:pos x="2484" y="1883"/>
              </a:cxn>
              <a:cxn ang="0">
                <a:pos x="2484" y="1927"/>
              </a:cxn>
              <a:cxn ang="0">
                <a:pos x="0" y="1927"/>
              </a:cxn>
              <a:cxn ang="0">
                <a:pos x="0" y="2436"/>
              </a:cxn>
              <a:cxn ang="0">
                <a:pos x="2482" y="2436"/>
              </a:cxn>
              <a:cxn ang="0">
                <a:pos x="2482" y="2708"/>
              </a:cxn>
              <a:cxn ang="0">
                <a:pos x="3032" y="1353"/>
              </a:cxn>
            </a:cxnLst>
            <a:rect l="0" t="0" r="r" b="b"/>
            <a:pathLst>
              <a:path w="3032" h="2708">
                <a:moveTo>
                  <a:pt x="3032" y="1353"/>
                </a:moveTo>
                <a:lnTo>
                  <a:pt x="2482" y="0"/>
                </a:lnTo>
                <a:lnTo>
                  <a:pt x="2482" y="269"/>
                </a:lnTo>
                <a:lnTo>
                  <a:pt x="0" y="269"/>
                </a:lnTo>
                <a:lnTo>
                  <a:pt x="0" y="778"/>
                </a:lnTo>
                <a:lnTo>
                  <a:pt x="2484" y="778"/>
                </a:lnTo>
                <a:lnTo>
                  <a:pt x="2484" y="822"/>
                </a:lnTo>
                <a:lnTo>
                  <a:pt x="0" y="822"/>
                </a:lnTo>
                <a:lnTo>
                  <a:pt x="0" y="1331"/>
                </a:lnTo>
                <a:lnTo>
                  <a:pt x="2484" y="1331"/>
                </a:lnTo>
                <a:lnTo>
                  <a:pt x="2484" y="1375"/>
                </a:lnTo>
                <a:lnTo>
                  <a:pt x="0" y="1375"/>
                </a:lnTo>
                <a:lnTo>
                  <a:pt x="0" y="1883"/>
                </a:lnTo>
                <a:lnTo>
                  <a:pt x="2484" y="1883"/>
                </a:lnTo>
                <a:lnTo>
                  <a:pt x="2484" y="1927"/>
                </a:lnTo>
                <a:lnTo>
                  <a:pt x="0" y="1927"/>
                </a:lnTo>
                <a:lnTo>
                  <a:pt x="0" y="2436"/>
                </a:lnTo>
                <a:lnTo>
                  <a:pt x="2482" y="2436"/>
                </a:lnTo>
                <a:lnTo>
                  <a:pt x="2482" y="2708"/>
                </a:lnTo>
                <a:lnTo>
                  <a:pt x="3032" y="1353"/>
                </a:lnTo>
                <a:close/>
              </a:path>
            </a:pathLst>
          </a:custGeom>
          <a:gradFill flip="none" rotWithShape="1">
            <a:gsLst>
              <a:gs pos="0">
                <a:srgbClr val="5BD4FF"/>
              </a:gs>
              <a:gs pos="57000">
                <a:schemeClr val="accent1">
                  <a:tint val="23500"/>
                  <a:satMod val="160000"/>
                  <a:alpha val="0"/>
                </a:schemeClr>
              </a:gs>
            </a:gsLst>
            <a:lin ang="10800000" scaled="1"/>
            <a:tileRect/>
          </a:gradFill>
          <a:ln w="7"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2" name="Title 1"/>
          <p:cNvSpPr>
            <a:spLocks noGrp="1"/>
          </p:cNvSpPr>
          <p:nvPr>
            <p:ph type="title"/>
          </p:nvPr>
        </p:nvSpPr>
        <p:spPr>
          <a:xfrm>
            <a:off x="381000" y="228600"/>
            <a:ext cx="8382000" cy="646234"/>
          </a:xfrm>
        </p:spPr>
        <p:txBody>
          <a:bodyPr/>
          <a:lstStyle/>
          <a:p>
            <a:r>
              <a:rPr lang="en-US" dirty="0" smtClean="0"/>
              <a:t>Business Value</a:t>
            </a:r>
            <a:endParaRPr lang="en-US" dirty="0"/>
          </a:p>
        </p:txBody>
      </p:sp>
      <p:sp>
        <p:nvSpPr>
          <p:cNvPr id="3" name="Text Placeholder 2"/>
          <p:cNvSpPr>
            <a:spLocks noGrp="1"/>
          </p:cNvSpPr>
          <p:nvPr>
            <p:ph type="body" sz="quarter" idx="10"/>
          </p:nvPr>
        </p:nvSpPr>
        <p:spPr>
          <a:xfrm>
            <a:off x="2855221" y="1721819"/>
            <a:ext cx="5901504" cy="584775"/>
          </a:xfrm>
        </p:spPr>
        <p:txBody>
          <a:bodyPr lIns="0" tIns="0" rIns="0" bIns="0" anchor="ctr" anchorCtr="0"/>
          <a:lstStyle/>
          <a:p>
            <a:pPr marL="225425" indent="-225425">
              <a:lnSpc>
                <a:spcPct val="100000"/>
              </a:lnSpc>
              <a:spcBef>
                <a:spcPts val="0"/>
              </a:spcBef>
            </a:pPr>
            <a:r>
              <a:rPr lang="en-CA" sz="1900" dirty="0" smtClean="0"/>
              <a:t>One </a:t>
            </a:r>
            <a:r>
              <a:rPr lang="en-CA" sz="1900" dirty="0"/>
              <a:t>place to go for project content and collaboration across </a:t>
            </a:r>
            <a:r>
              <a:rPr lang="en-CA" sz="1900" dirty="0" err="1" smtClean="0"/>
              <a:t>geos</a:t>
            </a:r>
            <a:endParaRPr lang="en-CA" sz="1900" dirty="0" smtClean="0">
              <a:sym typeface="Wingdings" pitchFamily="2" charset="2"/>
            </a:endParaRPr>
          </a:p>
        </p:txBody>
      </p:sp>
      <p:sp>
        <p:nvSpPr>
          <p:cNvPr id="28" name="Text Placeholder 2"/>
          <p:cNvSpPr txBox="1">
            <a:spLocks/>
          </p:cNvSpPr>
          <p:nvPr/>
        </p:nvSpPr>
        <p:spPr bwMode="auto">
          <a:xfrm>
            <a:off x="3158802" y="2790701"/>
            <a:ext cx="5901504" cy="5847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225425" lvl="0" indent="-225425" fontAlgn="base">
              <a:spcAft>
                <a:spcPct val="0"/>
              </a:spcAft>
              <a:buClr>
                <a:schemeClr val="tx2"/>
              </a:buClr>
              <a:buBlip>
                <a:blip r:embed="rId3"/>
              </a:buBlip>
            </a:pPr>
            <a:r>
              <a:rPr lang="en-US" sz="1900" kern="0" dirty="0" smtClean="0">
                <a:effectLst>
                  <a:outerShdw blurRad="38100" dist="38100" dir="2700000" algn="tl">
                    <a:srgbClr val="000000"/>
                  </a:outerShdw>
                </a:effectLst>
              </a:rPr>
              <a:t>Improved </a:t>
            </a:r>
            <a:r>
              <a:rPr lang="en-US" sz="1900" kern="0" dirty="0" err="1" smtClean="0">
                <a:effectLst>
                  <a:outerShdw blurRad="38100" dist="38100" dir="2700000" algn="tl">
                    <a:srgbClr val="000000"/>
                  </a:outerShdw>
                </a:effectLst>
              </a:rPr>
              <a:t>findability</a:t>
            </a:r>
            <a:r>
              <a:rPr lang="en-US" sz="1900" kern="0" dirty="0" smtClean="0">
                <a:effectLst>
                  <a:outerShdw blurRad="38100" dist="38100" dir="2700000" algn="tl">
                    <a:srgbClr val="000000"/>
                  </a:outerShdw>
                </a:effectLst>
              </a:rPr>
              <a:t> and relevance (less “GIGO”) </a:t>
            </a:r>
          </a:p>
          <a:p>
            <a:pPr marL="225425" lvl="0" indent="-225425" fontAlgn="base">
              <a:spcAft>
                <a:spcPct val="0"/>
              </a:spcAft>
              <a:buClr>
                <a:schemeClr val="tx2"/>
              </a:buClr>
              <a:buBlip>
                <a:blip r:embed="rId3"/>
              </a:buBlip>
            </a:pPr>
            <a:r>
              <a:rPr lang="en-US" sz="1900" kern="0" dirty="0" smtClean="0">
                <a:effectLst>
                  <a:outerShdw blurRad="38100" dist="38100" dir="2700000" algn="tl">
                    <a:srgbClr val="000000"/>
                  </a:outerShdw>
                </a:effectLst>
              </a:rPr>
              <a:t>Effective management of information assets in email</a:t>
            </a:r>
          </a:p>
        </p:txBody>
      </p:sp>
      <p:sp>
        <p:nvSpPr>
          <p:cNvPr id="29" name="Text Placeholder 2"/>
          <p:cNvSpPr txBox="1">
            <a:spLocks/>
          </p:cNvSpPr>
          <p:nvPr/>
        </p:nvSpPr>
        <p:spPr bwMode="auto">
          <a:xfrm>
            <a:off x="2855220" y="4937612"/>
            <a:ext cx="6035392" cy="5847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225425" indent="-225425" fontAlgn="base">
              <a:spcAft>
                <a:spcPct val="0"/>
              </a:spcAft>
              <a:buClr>
                <a:schemeClr val="tx2"/>
              </a:buClr>
              <a:buBlip>
                <a:blip r:embed="rId3"/>
              </a:buBlip>
            </a:pPr>
            <a:r>
              <a:rPr lang="en-US" sz="1900" kern="0" dirty="0" smtClean="0">
                <a:effectLst>
                  <a:outerShdw blurRad="38100" dist="38100" dir="2700000" algn="tl">
                    <a:srgbClr val="000000"/>
                  </a:outerShdw>
                </a:effectLst>
              </a:rPr>
              <a:t>Minimal change → low project risk, high user adoption</a:t>
            </a:r>
          </a:p>
          <a:p>
            <a:pPr marL="225425" lvl="0" indent="-225425" fontAlgn="base">
              <a:spcAft>
                <a:spcPct val="0"/>
              </a:spcAft>
              <a:buClr>
                <a:schemeClr val="tx2"/>
              </a:buClr>
              <a:buBlip>
                <a:blip r:embed="rId3"/>
              </a:buBlip>
            </a:pPr>
            <a:r>
              <a:rPr lang="en-US" sz="1900" kern="0" dirty="0" smtClean="0">
                <a:effectLst>
                  <a:outerShdw blurRad="38100" dist="38100" dir="2700000" algn="tl">
                    <a:srgbClr val="000000"/>
                  </a:outerShdw>
                </a:effectLst>
              </a:rPr>
              <a:t>Expanded SharePoint adoption drives ROI</a:t>
            </a:r>
          </a:p>
        </p:txBody>
      </p:sp>
      <p:sp>
        <p:nvSpPr>
          <p:cNvPr id="30" name="Text Placeholder 2"/>
          <p:cNvSpPr txBox="1">
            <a:spLocks/>
          </p:cNvSpPr>
          <p:nvPr/>
        </p:nvSpPr>
        <p:spPr bwMode="auto">
          <a:xfrm>
            <a:off x="3158801" y="3812978"/>
            <a:ext cx="5985199" cy="5847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225425" lvl="0" indent="-225425" fontAlgn="base">
              <a:spcAft>
                <a:spcPct val="0"/>
              </a:spcAft>
              <a:buClr>
                <a:schemeClr val="tx2"/>
              </a:buClr>
              <a:buBlip>
                <a:blip r:embed="rId3"/>
              </a:buBlip>
            </a:pPr>
            <a:r>
              <a:rPr lang="en-US" sz="1900" kern="0" dirty="0" smtClean="0">
                <a:effectLst>
                  <a:outerShdw blurRad="38100" dist="38100" dir="2700000" algn="tl">
                    <a:srgbClr val="000000"/>
                  </a:outerShdw>
                </a:effectLst>
              </a:rPr>
              <a:t>One repository policy improves records compliance</a:t>
            </a:r>
          </a:p>
          <a:p>
            <a:pPr marL="225425" lvl="0" indent="-225425" fontAlgn="base">
              <a:spcAft>
                <a:spcPct val="0"/>
              </a:spcAft>
              <a:buClr>
                <a:schemeClr val="tx2"/>
              </a:buClr>
              <a:buBlip>
                <a:blip r:embed="rId3"/>
              </a:buBlip>
            </a:pPr>
            <a:r>
              <a:rPr lang="en-US" sz="1900" kern="0" dirty="0" smtClean="0">
                <a:effectLst>
                  <a:outerShdw blurRad="38100" dist="38100" dir="2700000" algn="tl">
                    <a:srgbClr val="000000"/>
                  </a:outerShdw>
                </a:effectLst>
              </a:rPr>
              <a:t>Access control, retention policies, enforced tagging</a:t>
            </a:r>
          </a:p>
        </p:txBody>
      </p:sp>
      <p:grpSp>
        <p:nvGrpSpPr>
          <p:cNvPr id="32" name="Group 31"/>
          <p:cNvGrpSpPr/>
          <p:nvPr/>
        </p:nvGrpSpPr>
        <p:grpSpPr>
          <a:xfrm>
            <a:off x="198304" y="1597756"/>
            <a:ext cx="2269474" cy="898041"/>
            <a:chOff x="143232" y="1570492"/>
            <a:chExt cx="2300960" cy="958824"/>
          </a:xfrm>
        </p:grpSpPr>
        <p:sp>
          <p:nvSpPr>
            <p:cNvPr id="35" name="Freeform 9"/>
            <p:cNvSpPr>
              <a:spLocks/>
            </p:cNvSpPr>
            <p:nvPr/>
          </p:nvSpPr>
          <p:spPr bwMode="auto">
            <a:xfrm>
              <a:off x="434214" y="1641513"/>
              <a:ext cx="1498587" cy="789277"/>
            </a:xfrm>
            <a:custGeom>
              <a:avLst/>
              <a:gdLst/>
              <a:ahLst/>
              <a:cxnLst>
                <a:cxn ang="0">
                  <a:pos x="2109" y="0"/>
                </a:cxn>
                <a:cxn ang="0">
                  <a:pos x="2109" y="344"/>
                </a:cxn>
                <a:cxn ang="0">
                  <a:pos x="0" y="767"/>
                </a:cxn>
                <a:cxn ang="0">
                  <a:pos x="0" y="422"/>
                </a:cxn>
                <a:cxn ang="0">
                  <a:pos x="2109" y="0"/>
                </a:cxn>
              </a:cxnLst>
              <a:rect l="0" t="0" r="r" b="b"/>
              <a:pathLst>
                <a:path w="2109" h="767">
                  <a:moveTo>
                    <a:pt x="2109" y="0"/>
                  </a:moveTo>
                  <a:lnTo>
                    <a:pt x="2109" y="344"/>
                  </a:lnTo>
                  <a:lnTo>
                    <a:pt x="0" y="767"/>
                  </a:lnTo>
                  <a:lnTo>
                    <a:pt x="0" y="422"/>
                  </a:lnTo>
                  <a:lnTo>
                    <a:pt x="2109" y="0"/>
                  </a:lnTo>
                  <a:close/>
                </a:path>
              </a:pathLst>
            </a:custGeom>
            <a:solidFill>
              <a:srgbClr val="FFB601">
                <a:alpha val="50196"/>
              </a:srgbClr>
            </a:solidFill>
            <a:ln w="9525">
              <a:noFill/>
              <a:round/>
              <a:headEnd/>
              <a:tailEnd/>
            </a:ln>
          </p:spPr>
          <p:txBody>
            <a:bodyPr vert="horz" wrap="square" lIns="45720" tIns="9144" rIns="45720" bIns="9144" numCol="1" anchor="ctr" anchorCtr="0" compatLnSpc="1">
              <a:prstTxWarp prst="textNoShape">
                <a:avLst/>
              </a:prstTxWarp>
            </a:bodyPr>
            <a:lstStyle/>
            <a:p>
              <a:endParaRPr lang="en-US"/>
            </a:p>
          </p:txBody>
        </p:sp>
        <p:sp>
          <p:nvSpPr>
            <p:cNvPr id="36" name="Rectangle 13"/>
            <p:cNvSpPr>
              <a:spLocks noChangeArrowheads="1"/>
            </p:cNvSpPr>
            <p:nvPr/>
          </p:nvSpPr>
          <p:spPr bwMode="auto">
            <a:xfrm>
              <a:off x="434214" y="2075770"/>
              <a:ext cx="2009978" cy="355020"/>
            </a:xfrm>
            <a:prstGeom prst="rect">
              <a:avLst/>
            </a:prstGeom>
            <a:solidFill>
              <a:schemeClr val="accent1"/>
            </a:solidFill>
            <a:ln w="10" cap="flat">
              <a:noFill/>
              <a:prstDash val="solid"/>
              <a:miter lim="800000"/>
              <a:headEnd/>
              <a:tailEnd/>
            </a:ln>
          </p:spPr>
          <p:txBody>
            <a:bodyPr vert="horz" wrap="square" lIns="45720" tIns="9144" rIns="45720" bIns="9144" numCol="1" anchor="ctr" anchorCtr="0" compatLnSpc="1">
              <a:prstTxWarp prst="textNoShape">
                <a:avLst/>
              </a:prstTxWarp>
            </a:bodyPr>
            <a:lstStyle/>
            <a:p>
              <a:endParaRPr lang="en-US"/>
            </a:p>
          </p:txBody>
        </p:sp>
        <p:sp>
          <p:nvSpPr>
            <p:cNvPr id="37" name="Rectangle 14"/>
            <p:cNvSpPr>
              <a:spLocks noChangeArrowheads="1"/>
            </p:cNvSpPr>
            <p:nvPr/>
          </p:nvSpPr>
          <p:spPr bwMode="auto">
            <a:xfrm>
              <a:off x="143232" y="1570492"/>
              <a:ext cx="2009978" cy="496034"/>
            </a:xfrm>
            <a:prstGeom prst="rightArrow">
              <a:avLst>
                <a:gd name="adj1" fmla="val 71549"/>
                <a:gd name="adj2" fmla="val 50000"/>
              </a:avLst>
            </a:prstGeom>
            <a:solidFill>
              <a:schemeClr val="accent1"/>
            </a:solidFill>
            <a:ln w="10" cap="flat">
              <a:noFill/>
              <a:prstDash val="solid"/>
              <a:miter lim="800000"/>
              <a:headEnd/>
              <a:tailEnd/>
            </a:ln>
          </p:spPr>
          <p:txBody>
            <a:bodyPr vert="horz" wrap="square" lIns="45720" tIns="9144" rIns="45720" bIns="9144" numCol="1" anchor="ctr" anchorCtr="0" compatLnSpc="1">
              <a:prstTxWarp prst="textNoShape">
                <a:avLst/>
              </a:prstTxWarp>
            </a:bodyPr>
            <a:lstStyle/>
            <a:p>
              <a:endParaRPr lang="en-US"/>
            </a:p>
          </p:txBody>
        </p:sp>
        <p:sp>
          <p:nvSpPr>
            <p:cNvPr id="38" name="Text Placeholder 2"/>
            <p:cNvSpPr txBox="1">
              <a:spLocks/>
            </p:cNvSpPr>
            <p:nvPr/>
          </p:nvSpPr>
          <p:spPr bwMode="auto">
            <a:xfrm>
              <a:off x="232291" y="1675567"/>
              <a:ext cx="1414353" cy="285889"/>
            </a:xfrm>
            <a:prstGeom prst="rect">
              <a:avLst/>
            </a:prstGeom>
            <a:noFill/>
            <a:ln w="9525">
              <a:noFill/>
              <a:miter lim="800000"/>
              <a:headEnd/>
              <a:tailEnd/>
            </a:ln>
            <a:effectLst/>
          </p:spPr>
          <p:txBody>
            <a:bodyPr vert="horz" wrap="square" lIns="45720" tIns="9144" rIns="45720" bIns="9144" numCol="1" anchor="ctr" anchorCtr="0" compatLnSpc="1">
              <a:prstTxWarp prst="textNoShape">
                <a:avLst/>
              </a:prstTxWarp>
              <a:spAutoFit/>
            </a:bodyPr>
            <a:lstStyle/>
            <a:p>
              <a:pPr marL="282575" lvl="0" indent="-282575" fontAlgn="base">
                <a:lnSpc>
                  <a:spcPct val="90000"/>
                </a:lnSpc>
                <a:spcBef>
                  <a:spcPts val="1800"/>
                </a:spcBef>
                <a:spcAft>
                  <a:spcPct val="0"/>
                </a:spcAft>
                <a:buClr>
                  <a:schemeClr val="tx2"/>
                </a:buClr>
              </a:pPr>
              <a:r>
                <a:rPr lang="en-US" kern="0" dirty="0" smtClean="0">
                  <a:solidFill>
                    <a:schemeClr val="bg2"/>
                  </a:solidFill>
                </a:rPr>
                <a:t>Simplicity</a:t>
              </a:r>
            </a:p>
          </p:txBody>
        </p:sp>
        <p:sp>
          <p:nvSpPr>
            <p:cNvPr id="39" name="Text Placeholder 2"/>
            <p:cNvSpPr txBox="1">
              <a:spLocks/>
            </p:cNvSpPr>
            <p:nvPr/>
          </p:nvSpPr>
          <p:spPr bwMode="auto">
            <a:xfrm>
              <a:off x="589025" y="1977254"/>
              <a:ext cx="1414353" cy="552062"/>
            </a:xfrm>
            <a:prstGeom prst="rect">
              <a:avLst/>
            </a:prstGeom>
            <a:noFill/>
            <a:ln w="9525">
              <a:noFill/>
              <a:miter lim="800000"/>
              <a:headEnd/>
              <a:tailEnd/>
            </a:ln>
            <a:effectLst/>
          </p:spPr>
          <p:txBody>
            <a:bodyPr vert="horz" wrap="square" lIns="45720" tIns="9144" rIns="45720" bIns="9144" numCol="1" anchor="ctr" anchorCtr="0" compatLnSpc="1">
              <a:prstTxWarp prst="textNoShape">
                <a:avLst/>
              </a:prstTxWarp>
              <a:spAutoFit/>
            </a:bodyPr>
            <a:lstStyle/>
            <a:p>
              <a:pPr marL="282575" lvl="0" indent="-282575" fontAlgn="base">
                <a:lnSpc>
                  <a:spcPct val="90000"/>
                </a:lnSpc>
                <a:spcBef>
                  <a:spcPts val="1800"/>
                </a:spcBef>
                <a:spcAft>
                  <a:spcPct val="0"/>
                </a:spcAft>
                <a:buClr>
                  <a:schemeClr val="tx2"/>
                </a:buClr>
              </a:pPr>
              <a:r>
                <a:rPr lang="en-US" kern="0" dirty="0" smtClean="0">
                  <a:solidFill>
                    <a:schemeClr val="bg2"/>
                  </a:solidFill>
                </a:rPr>
                <a:t>Productivity</a:t>
              </a:r>
            </a:p>
          </p:txBody>
        </p:sp>
      </p:grpSp>
      <p:grpSp>
        <p:nvGrpSpPr>
          <p:cNvPr id="33" name="Group 32"/>
          <p:cNvGrpSpPr/>
          <p:nvPr/>
        </p:nvGrpSpPr>
        <p:grpSpPr>
          <a:xfrm>
            <a:off x="198304" y="2646190"/>
            <a:ext cx="2269474" cy="805762"/>
            <a:chOff x="143232" y="2618922"/>
            <a:chExt cx="2300960" cy="860298"/>
          </a:xfrm>
        </p:grpSpPr>
        <p:sp>
          <p:nvSpPr>
            <p:cNvPr id="43" name="Freeform 9"/>
            <p:cNvSpPr>
              <a:spLocks/>
            </p:cNvSpPr>
            <p:nvPr/>
          </p:nvSpPr>
          <p:spPr bwMode="auto">
            <a:xfrm>
              <a:off x="434214" y="2689943"/>
              <a:ext cx="1498587" cy="789277"/>
            </a:xfrm>
            <a:custGeom>
              <a:avLst/>
              <a:gdLst/>
              <a:ahLst/>
              <a:cxnLst>
                <a:cxn ang="0">
                  <a:pos x="2109" y="0"/>
                </a:cxn>
                <a:cxn ang="0">
                  <a:pos x="2109" y="344"/>
                </a:cxn>
                <a:cxn ang="0">
                  <a:pos x="0" y="767"/>
                </a:cxn>
                <a:cxn ang="0">
                  <a:pos x="0" y="422"/>
                </a:cxn>
                <a:cxn ang="0">
                  <a:pos x="2109" y="0"/>
                </a:cxn>
              </a:cxnLst>
              <a:rect l="0" t="0" r="r" b="b"/>
              <a:pathLst>
                <a:path w="2109" h="767">
                  <a:moveTo>
                    <a:pt x="2109" y="0"/>
                  </a:moveTo>
                  <a:lnTo>
                    <a:pt x="2109" y="344"/>
                  </a:lnTo>
                  <a:lnTo>
                    <a:pt x="0" y="767"/>
                  </a:lnTo>
                  <a:lnTo>
                    <a:pt x="0" y="422"/>
                  </a:lnTo>
                  <a:lnTo>
                    <a:pt x="2109" y="0"/>
                  </a:lnTo>
                  <a:close/>
                </a:path>
              </a:pathLst>
            </a:custGeom>
            <a:solidFill>
              <a:srgbClr val="FFB601">
                <a:alpha val="50196"/>
              </a:srgbClr>
            </a:solidFill>
            <a:ln w="9525">
              <a:noFill/>
              <a:round/>
              <a:headEnd/>
              <a:tailEnd/>
            </a:ln>
          </p:spPr>
          <p:txBody>
            <a:bodyPr vert="horz" wrap="square" lIns="45720" tIns="9144" rIns="45720" bIns="9144" numCol="1" anchor="ctr" anchorCtr="0" compatLnSpc="1">
              <a:prstTxWarp prst="textNoShape">
                <a:avLst/>
              </a:prstTxWarp>
            </a:bodyPr>
            <a:lstStyle/>
            <a:p>
              <a:endParaRPr lang="en-US"/>
            </a:p>
          </p:txBody>
        </p:sp>
        <p:sp>
          <p:nvSpPr>
            <p:cNvPr id="44" name="Rectangle 13"/>
            <p:cNvSpPr>
              <a:spLocks noChangeArrowheads="1"/>
            </p:cNvSpPr>
            <p:nvPr/>
          </p:nvSpPr>
          <p:spPr bwMode="auto">
            <a:xfrm>
              <a:off x="434214" y="3124200"/>
              <a:ext cx="2009978" cy="355020"/>
            </a:xfrm>
            <a:prstGeom prst="rect">
              <a:avLst/>
            </a:prstGeom>
            <a:solidFill>
              <a:schemeClr val="accent1"/>
            </a:solidFill>
            <a:ln w="10" cap="flat">
              <a:noFill/>
              <a:prstDash val="solid"/>
              <a:miter lim="800000"/>
              <a:headEnd/>
              <a:tailEnd/>
            </a:ln>
          </p:spPr>
          <p:txBody>
            <a:bodyPr vert="horz" wrap="square" lIns="45720" tIns="9144" rIns="45720" bIns="9144" numCol="1" anchor="ctr" anchorCtr="0" compatLnSpc="1">
              <a:prstTxWarp prst="textNoShape">
                <a:avLst/>
              </a:prstTxWarp>
            </a:bodyPr>
            <a:lstStyle/>
            <a:p>
              <a:endParaRPr lang="en-US"/>
            </a:p>
          </p:txBody>
        </p:sp>
        <p:sp>
          <p:nvSpPr>
            <p:cNvPr id="45" name="Rectangle 14"/>
            <p:cNvSpPr>
              <a:spLocks noChangeArrowheads="1"/>
            </p:cNvSpPr>
            <p:nvPr/>
          </p:nvSpPr>
          <p:spPr bwMode="auto">
            <a:xfrm>
              <a:off x="143232" y="2618922"/>
              <a:ext cx="2009978" cy="496034"/>
            </a:xfrm>
            <a:prstGeom prst="rightArrow">
              <a:avLst>
                <a:gd name="adj1" fmla="val 71549"/>
                <a:gd name="adj2" fmla="val 50000"/>
              </a:avLst>
            </a:prstGeom>
            <a:solidFill>
              <a:schemeClr val="accent1"/>
            </a:solidFill>
            <a:ln w="10" cap="flat">
              <a:noFill/>
              <a:prstDash val="solid"/>
              <a:miter lim="800000"/>
              <a:headEnd/>
              <a:tailEnd/>
            </a:ln>
          </p:spPr>
          <p:txBody>
            <a:bodyPr vert="horz" wrap="square" lIns="45720" tIns="9144" rIns="45720" bIns="9144" numCol="1" anchor="ctr" anchorCtr="0" compatLnSpc="1">
              <a:prstTxWarp prst="textNoShape">
                <a:avLst/>
              </a:prstTxWarp>
            </a:bodyPr>
            <a:lstStyle/>
            <a:p>
              <a:endParaRPr lang="en-US"/>
            </a:p>
          </p:txBody>
        </p:sp>
        <p:sp>
          <p:nvSpPr>
            <p:cNvPr id="46" name="Text Placeholder 2"/>
            <p:cNvSpPr txBox="1">
              <a:spLocks/>
            </p:cNvSpPr>
            <p:nvPr/>
          </p:nvSpPr>
          <p:spPr bwMode="auto">
            <a:xfrm>
              <a:off x="232291" y="2723994"/>
              <a:ext cx="1414353" cy="285889"/>
            </a:xfrm>
            <a:prstGeom prst="rect">
              <a:avLst/>
            </a:prstGeom>
            <a:noFill/>
            <a:ln w="9525">
              <a:noFill/>
              <a:miter lim="800000"/>
              <a:headEnd/>
              <a:tailEnd/>
            </a:ln>
            <a:effectLst/>
          </p:spPr>
          <p:txBody>
            <a:bodyPr vert="horz" wrap="square" lIns="45720" tIns="9144" rIns="45720" bIns="9144" numCol="1" anchor="ctr" anchorCtr="0" compatLnSpc="1">
              <a:prstTxWarp prst="textNoShape">
                <a:avLst/>
              </a:prstTxWarp>
              <a:spAutoFit/>
            </a:bodyPr>
            <a:lstStyle/>
            <a:p>
              <a:pPr marL="282575" lvl="0" indent="-282575" fontAlgn="base">
                <a:lnSpc>
                  <a:spcPct val="90000"/>
                </a:lnSpc>
                <a:spcBef>
                  <a:spcPts val="1800"/>
                </a:spcBef>
                <a:spcAft>
                  <a:spcPct val="0"/>
                </a:spcAft>
                <a:buClr>
                  <a:schemeClr val="tx2"/>
                </a:buClr>
              </a:pPr>
              <a:r>
                <a:rPr lang="en-US" kern="0" dirty="0" smtClean="0">
                  <a:solidFill>
                    <a:schemeClr val="bg2"/>
                  </a:solidFill>
                </a:rPr>
                <a:t>Quality</a:t>
              </a:r>
            </a:p>
          </p:txBody>
        </p:sp>
        <p:sp>
          <p:nvSpPr>
            <p:cNvPr id="47" name="Text Placeholder 2"/>
            <p:cNvSpPr txBox="1">
              <a:spLocks/>
            </p:cNvSpPr>
            <p:nvPr/>
          </p:nvSpPr>
          <p:spPr bwMode="auto">
            <a:xfrm>
              <a:off x="589025" y="3158765"/>
              <a:ext cx="1414353" cy="285889"/>
            </a:xfrm>
            <a:prstGeom prst="rect">
              <a:avLst/>
            </a:prstGeom>
            <a:noFill/>
            <a:ln w="9525">
              <a:noFill/>
              <a:miter lim="800000"/>
              <a:headEnd/>
              <a:tailEnd/>
            </a:ln>
            <a:effectLst/>
          </p:spPr>
          <p:txBody>
            <a:bodyPr vert="horz" wrap="square" lIns="45720" tIns="9144" rIns="45720" bIns="9144" numCol="1" anchor="ctr" anchorCtr="0" compatLnSpc="1">
              <a:prstTxWarp prst="textNoShape">
                <a:avLst/>
              </a:prstTxWarp>
              <a:spAutoFit/>
            </a:bodyPr>
            <a:lstStyle/>
            <a:p>
              <a:pPr marL="282575" lvl="0" indent="-282575" fontAlgn="base">
                <a:lnSpc>
                  <a:spcPct val="90000"/>
                </a:lnSpc>
                <a:spcBef>
                  <a:spcPts val="1800"/>
                </a:spcBef>
                <a:spcAft>
                  <a:spcPct val="0"/>
                </a:spcAft>
                <a:buClr>
                  <a:schemeClr val="tx2"/>
                </a:buClr>
              </a:pPr>
              <a:r>
                <a:rPr lang="en-US" kern="0" dirty="0" smtClean="0">
                  <a:solidFill>
                    <a:schemeClr val="bg2"/>
                  </a:solidFill>
                </a:rPr>
                <a:t>Reuse</a:t>
              </a:r>
            </a:p>
          </p:txBody>
        </p:sp>
      </p:grpSp>
      <p:grpSp>
        <p:nvGrpSpPr>
          <p:cNvPr id="34" name="Group 33"/>
          <p:cNvGrpSpPr/>
          <p:nvPr/>
        </p:nvGrpSpPr>
        <p:grpSpPr>
          <a:xfrm>
            <a:off x="198304" y="3686755"/>
            <a:ext cx="2269474" cy="924274"/>
            <a:chOff x="143232" y="3657711"/>
            <a:chExt cx="2300960" cy="986831"/>
          </a:xfrm>
        </p:grpSpPr>
        <p:sp>
          <p:nvSpPr>
            <p:cNvPr id="48" name="Freeform 9"/>
            <p:cNvSpPr>
              <a:spLocks/>
            </p:cNvSpPr>
            <p:nvPr/>
          </p:nvSpPr>
          <p:spPr bwMode="auto">
            <a:xfrm>
              <a:off x="434214" y="3756743"/>
              <a:ext cx="1498587" cy="789277"/>
            </a:xfrm>
            <a:custGeom>
              <a:avLst/>
              <a:gdLst/>
              <a:ahLst/>
              <a:cxnLst>
                <a:cxn ang="0">
                  <a:pos x="2109" y="0"/>
                </a:cxn>
                <a:cxn ang="0">
                  <a:pos x="2109" y="344"/>
                </a:cxn>
                <a:cxn ang="0">
                  <a:pos x="0" y="767"/>
                </a:cxn>
                <a:cxn ang="0">
                  <a:pos x="0" y="422"/>
                </a:cxn>
                <a:cxn ang="0">
                  <a:pos x="2109" y="0"/>
                </a:cxn>
              </a:cxnLst>
              <a:rect l="0" t="0" r="r" b="b"/>
              <a:pathLst>
                <a:path w="2109" h="767">
                  <a:moveTo>
                    <a:pt x="2109" y="0"/>
                  </a:moveTo>
                  <a:lnTo>
                    <a:pt x="2109" y="344"/>
                  </a:lnTo>
                  <a:lnTo>
                    <a:pt x="0" y="767"/>
                  </a:lnTo>
                  <a:lnTo>
                    <a:pt x="0" y="422"/>
                  </a:lnTo>
                  <a:lnTo>
                    <a:pt x="2109" y="0"/>
                  </a:lnTo>
                  <a:close/>
                </a:path>
              </a:pathLst>
            </a:custGeom>
            <a:solidFill>
              <a:srgbClr val="FFB601">
                <a:alpha val="50196"/>
              </a:srgbClr>
            </a:solidFill>
            <a:ln w="9525">
              <a:noFill/>
              <a:round/>
              <a:headEnd/>
              <a:tailEnd/>
            </a:ln>
          </p:spPr>
          <p:txBody>
            <a:bodyPr vert="horz" wrap="square" lIns="45720" tIns="9144" rIns="45720" bIns="9144" numCol="1" anchor="ctr" anchorCtr="0" compatLnSpc="1">
              <a:prstTxWarp prst="textNoShape">
                <a:avLst/>
              </a:prstTxWarp>
            </a:bodyPr>
            <a:lstStyle/>
            <a:p>
              <a:endParaRPr lang="en-US"/>
            </a:p>
          </p:txBody>
        </p:sp>
        <p:sp>
          <p:nvSpPr>
            <p:cNvPr id="49" name="Rectangle 13"/>
            <p:cNvSpPr>
              <a:spLocks noChangeArrowheads="1"/>
            </p:cNvSpPr>
            <p:nvPr/>
          </p:nvSpPr>
          <p:spPr bwMode="auto">
            <a:xfrm>
              <a:off x="434214" y="4191000"/>
              <a:ext cx="2009978" cy="355020"/>
            </a:xfrm>
            <a:prstGeom prst="rect">
              <a:avLst/>
            </a:prstGeom>
            <a:solidFill>
              <a:schemeClr val="accent1"/>
            </a:solidFill>
            <a:ln w="10" cap="flat">
              <a:noFill/>
              <a:prstDash val="solid"/>
              <a:miter lim="800000"/>
              <a:headEnd/>
              <a:tailEnd/>
            </a:ln>
          </p:spPr>
          <p:txBody>
            <a:bodyPr vert="horz" wrap="square" lIns="45720" tIns="9144" rIns="45720" bIns="9144" numCol="1" anchor="ctr" anchorCtr="0" compatLnSpc="1">
              <a:prstTxWarp prst="textNoShape">
                <a:avLst/>
              </a:prstTxWarp>
            </a:bodyPr>
            <a:lstStyle/>
            <a:p>
              <a:endParaRPr lang="en-US"/>
            </a:p>
          </p:txBody>
        </p:sp>
        <p:sp>
          <p:nvSpPr>
            <p:cNvPr id="50" name="Rectangle 14"/>
            <p:cNvSpPr>
              <a:spLocks noChangeArrowheads="1"/>
            </p:cNvSpPr>
            <p:nvPr/>
          </p:nvSpPr>
          <p:spPr bwMode="auto">
            <a:xfrm>
              <a:off x="143232" y="3685722"/>
              <a:ext cx="2009978" cy="496034"/>
            </a:xfrm>
            <a:prstGeom prst="rightArrow">
              <a:avLst>
                <a:gd name="adj1" fmla="val 71549"/>
                <a:gd name="adj2" fmla="val 50000"/>
              </a:avLst>
            </a:prstGeom>
            <a:solidFill>
              <a:schemeClr val="accent1"/>
            </a:solidFill>
            <a:ln w="10" cap="flat">
              <a:noFill/>
              <a:prstDash val="solid"/>
              <a:miter lim="800000"/>
              <a:headEnd/>
              <a:tailEnd/>
            </a:ln>
          </p:spPr>
          <p:txBody>
            <a:bodyPr vert="horz" wrap="square" lIns="45720" tIns="9144" rIns="45720" bIns="9144" numCol="1" anchor="ctr" anchorCtr="0" compatLnSpc="1">
              <a:prstTxWarp prst="textNoShape">
                <a:avLst/>
              </a:prstTxWarp>
            </a:bodyPr>
            <a:lstStyle/>
            <a:p>
              <a:endParaRPr lang="en-US"/>
            </a:p>
          </p:txBody>
        </p:sp>
        <p:sp>
          <p:nvSpPr>
            <p:cNvPr id="51" name="Text Placeholder 2"/>
            <p:cNvSpPr txBox="1">
              <a:spLocks/>
            </p:cNvSpPr>
            <p:nvPr/>
          </p:nvSpPr>
          <p:spPr bwMode="auto">
            <a:xfrm>
              <a:off x="232291" y="3657711"/>
              <a:ext cx="1414353" cy="552061"/>
            </a:xfrm>
            <a:prstGeom prst="rect">
              <a:avLst/>
            </a:prstGeom>
            <a:noFill/>
            <a:ln w="9525">
              <a:noFill/>
              <a:miter lim="800000"/>
              <a:headEnd/>
              <a:tailEnd/>
            </a:ln>
            <a:effectLst/>
          </p:spPr>
          <p:txBody>
            <a:bodyPr vert="horz" wrap="square" lIns="45720" tIns="9144" rIns="45720" bIns="9144" numCol="1" anchor="ctr" anchorCtr="0" compatLnSpc="1">
              <a:prstTxWarp prst="textNoShape">
                <a:avLst/>
              </a:prstTxWarp>
              <a:spAutoFit/>
            </a:bodyPr>
            <a:lstStyle/>
            <a:p>
              <a:pPr marL="282575" lvl="0" indent="-282575" fontAlgn="base">
                <a:lnSpc>
                  <a:spcPct val="90000"/>
                </a:lnSpc>
                <a:spcBef>
                  <a:spcPts val="1800"/>
                </a:spcBef>
                <a:spcAft>
                  <a:spcPct val="0"/>
                </a:spcAft>
                <a:buClr>
                  <a:schemeClr val="tx2"/>
                </a:buClr>
              </a:pPr>
              <a:r>
                <a:rPr lang="en-US" kern="0" dirty="0" smtClean="0">
                  <a:solidFill>
                    <a:schemeClr val="bg2"/>
                  </a:solidFill>
                </a:rPr>
                <a:t>Consistency</a:t>
              </a:r>
            </a:p>
          </p:txBody>
        </p:sp>
        <p:sp>
          <p:nvSpPr>
            <p:cNvPr id="52" name="Text Placeholder 2"/>
            <p:cNvSpPr txBox="1">
              <a:spLocks/>
            </p:cNvSpPr>
            <p:nvPr/>
          </p:nvSpPr>
          <p:spPr bwMode="auto">
            <a:xfrm>
              <a:off x="589025" y="4092481"/>
              <a:ext cx="1658416" cy="552061"/>
            </a:xfrm>
            <a:prstGeom prst="rect">
              <a:avLst/>
            </a:prstGeom>
            <a:noFill/>
            <a:ln w="9525">
              <a:noFill/>
              <a:miter lim="800000"/>
              <a:headEnd/>
              <a:tailEnd/>
            </a:ln>
            <a:effectLst/>
          </p:spPr>
          <p:txBody>
            <a:bodyPr vert="horz" wrap="square" lIns="45720" tIns="9144" rIns="45720" bIns="9144" numCol="1" anchor="ctr" anchorCtr="0" compatLnSpc="1">
              <a:prstTxWarp prst="textNoShape">
                <a:avLst/>
              </a:prstTxWarp>
              <a:spAutoFit/>
            </a:bodyPr>
            <a:lstStyle/>
            <a:p>
              <a:pPr marL="282575" lvl="0" indent="-282575" fontAlgn="base">
                <a:lnSpc>
                  <a:spcPct val="90000"/>
                </a:lnSpc>
                <a:spcBef>
                  <a:spcPts val="1800"/>
                </a:spcBef>
                <a:spcAft>
                  <a:spcPct val="0"/>
                </a:spcAft>
                <a:buClr>
                  <a:schemeClr val="tx2"/>
                </a:buClr>
              </a:pPr>
              <a:r>
                <a:rPr lang="en-US" kern="0" dirty="0" smtClean="0">
                  <a:solidFill>
                    <a:schemeClr val="bg2"/>
                  </a:solidFill>
                </a:rPr>
                <a:t>Reduced risk</a:t>
              </a:r>
            </a:p>
          </p:txBody>
        </p:sp>
      </p:grpSp>
      <p:grpSp>
        <p:nvGrpSpPr>
          <p:cNvPr id="41" name="Group 40"/>
          <p:cNvGrpSpPr/>
          <p:nvPr/>
        </p:nvGrpSpPr>
        <p:grpSpPr>
          <a:xfrm>
            <a:off x="198304" y="4779790"/>
            <a:ext cx="2269474" cy="805762"/>
            <a:chOff x="143232" y="4752522"/>
            <a:chExt cx="2300960" cy="860298"/>
          </a:xfrm>
        </p:grpSpPr>
        <p:sp>
          <p:nvSpPr>
            <p:cNvPr id="53" name="Freeform 9"/>
            <p:cNvSpPr>
              <a:spLocks/>
            </p:cNvSpPr>
            <p:nvPr/>
          </p:nvSpPr>
          <p:spPr bwMode="auto">
            <a:xfrm>
              <a:off x="434214" y="4823543"/>
              <a:ext cx="1498587" cy="789277"/>
            </a:xfrm>
            <a:custGeom>
              <a:avLst/>
              <a:gdLst/>
              <a:ahLst/>
              <a:cxnLst>
                <a:cxn ang="0">
                  <a:pos x="2109" y="0"/>
                </a:cxn>
                <a:cxn ang="0">
                  <a:pos x="2109" y="344"/>
                </a:cxn>
                <a:cxn ang="0">
                  <a:pos x="0" y="767"/>
                </a:cxn>
                <a:cxn ang="0">
                  <a:pos x="0" y="422"/>
                </a:cxn>
                <a:cxn ang="0">
                  <a:pos x="2109" y="0"/>
                </a:cxn>
              </a:cxnLst>
              <a:rect l="0" t="0" r="r" b="b"/>
              <a:pathLst>
                <a:path w="2109" h="767">
                  <a:moveTo>
                    <a:pt x="2109" y="0"/>
                  </a:moveTo>
                  <a:lnTo>
                    <a:pt x="2109" y="344"/>
                  </a:lnTo>
                  <a:lnTo>
                    <a:pt x="0" y="767"/>
                  </a:lnTo>
                  <a:lnTo>
                    <a:pt x="0" y="422"/>
                  </a:lnTo>
                  <a:lnTo>
                    <a:pt x="2109" y="0"/>
                  </a:lnTo>
                  <a:close/>
                </a:path>
              </a:pathLst>
            </a:custGeom>
            <a:solidFill>
              <a:srgbClr val="FFB601">
                <a:alpha val="50196"/>
              </a:srgbClr>
            </a:solidFill>
            <a:ln w="9525">
              <a:noFill/>
              <a:round/>
              <a:headEnd/>
              <a:tailEnd/>
            </a:ln>
          </p:spPr>
          <p:txBody>
            <a:bodyPr vert="horz" wrap="square" lIns="45720" tIns="9144" rIns="45720" bIns="9144" numCol="1" anchor="ctr" anchorCtr="0" compatLnSpc="1">
              <a:prstTxWarp prst="textNoShape">
                <a:avLst/>
              </a:prstTxWarp>
            </a:bodyPr>
            <a:lstStyle/>
            <a:p>
              <a:endParaRPr lang="en-US"/>
            </a:p>
          </p:txBody>
        </p:sp>
        <p:sp>
          <p:nvSpPr>
            <p:cNvPr id="54" name="Rectangle 13"/>
            <p:cNvSpPr>
              <a:spLocks noChangeArrowheads="1"/>
            </p:cNvSpPr>
            <p:nvPr/>
          </p:nvSpPr>
          <p:spPr bwMode="auto">
            <a:xfrm>
              <a:off x="434214" y="5257800"/>
              <a:ext cx="2009978" cy="355020"/>
            </a:xfrm>
            <a:prstGeom prst="rect">
              <a:avLst/>
            </a:prstGeom>
            <a:solidFill>
              <a:schemeClr val="accent1"/>
            </a:solidFill>
            <a:ln w="10" cap="flat">
              <a:noFill/>
              <a:prstDash val="solid"/>
              <a:miter lim="800000"/>
              <a:headEnd/>
              <a:tailEnd/>
            </a:ln>
          </p:spPr>
          <p:txBody>
            <a:bodyPr vert="horz" wrap="square" lIns="45720" tIns="9144" rIns="45720" bIns="9144" numCol="1" anchor="ctr" anchorCtr="0" compatLnSpc="1">
              <a:prstTxWarp prst="textNoShape">
                <a:avLst/>
              </a:prstTxWarp>
            </a:bodyPr>
            <a:lstStyle/>
            <a:p>
              <a:endParaRPr lang="en-US"/>
            </a:p>
          </p:txBody>
        </p:sp>
        <p:sp>
          <p:nvSpPr>
            <p:cNvPr id="55" name="Rectangle 14"/>
            <p:cNvSpPr>
              <a:spLocks noChangeArrowheads="1"/>
            </p:cNvSpPr>
            <p:nvPr/>
          </p:nvSpPr>
          <p:spPr bwMode="auto">
            <a:xfrm>
              <a:off x="143232" y="4752522"/>
              <a:ext cx="2009978" cy="496034"/>
            </a:xfrm>
            <a:prstGeom prst="rightArrow">
              <a:avLst>
                <a:gd name="adj1" fmla="val 71549"/>
                <a:gd name="adj2" fmla="val 50000"/>
              </a:avLst>
            </a:prstGeom>
            <a:solidFill>
              <a:schemeClr val="accent1"/>
            </a:solidFill>
            <a:ln w="10" cap="flat">
              <a:noFill/>
              <a:prstDash val="solid"/>
              <a:miter lim="800000"/>
              <a:headEnd/>
              <a:tailEnd/>
            </a:ln>
          </p:spPr>
          <p:txBody>
            <a:bodyPr vert="horz" wrap="square" lIns="45720" tIns="9144" rIns="45720" bIns="9144" numCol="1" anchor="ctr" anchorCtr="0" compatLnSpc="1">
              <a:prstTxWarp prst="textNoShape">
                <a:avLst/>
              </a:prstTxWarp>
            </a:bodyPr>
            <a:lstStyle/>
            <a:p>
              <a:endParaRPr lang="en-US"/>
            </a:p>
          </p:txBody>
        </p:sp>
        <p:sp>
          <p:nvSpPr>
            <p:cNvPr id="56" name="Text Placeholder 2"/>
            <p:cNvSpPr txBox="1">
              <a:spLocks/>
            </p:cNvSpPr>
            <p:nvPr/>
          </p:nvSpPr>
          <p:spPr bwMode="auto">
            <a:xfrm>
              <a:off x="232291" y="4857595"/>
              <a:ext cx="1414353" cy="285889"/>
            </a:xfrm>
            <a:prstGeom prst="rect">
              <a:avLst/>
            </a:prstGeom>
            <a:noFill/>
            <a:ln w="9525">
              <a:noFill/>
              <a:miter lim="800000"/>
              <a:headEnd/>
              <a:tailEnd/>
            </a:ln>
            <a:effectLst/>
          </p:spPr>
          <p:txBody>
            <a:bodyPr vert="horz" wrap="square" lIns="45720" tIns="9144" rIns="45720" bIns="9144" numCol="1" anchor="ctr" anchorCtr="0" compatLnSpc="1">
              <a:prstTxWarp prst="textNoShape">
                <a:avLst/>
              </a:prstTxWarp>
              <a:spAutoFit/>
            </a:bodyPr>
            <a:lstStyle/>
            <a:p>
              <a:pPr marL="282575" lvl="0" indent="-282575" fontAlgn="base">
                <a:lnSpc>
                  <a:spcPct val="90000"/>
                </a:lnSpc>
                <a:spcBef>
                  <a:spcPts val="1800"/>
                </a:spcBef>
                <a:spcAft>
                  <a:spcPct val="0"/>
                </a:spcAft>
                <a:buClr>
                  <a:schemeClr val="tx2"/>
                </a:buClr>
              </a:pPr>
              <a:r>
                <a:rPr lang="en-US" kern="0" dirty="0" smtClean="0">
                  <a:solidFill>
                    <a:schemeClr val="bg2"/>
                  </a:solidFill>
                </a:rPr>
                <a:t>Familiarity</a:t>
              </a:r>
            </a:p>
          </p:txBody>
        </p:sp>
        <p:sp>
          <p:nvSpPr>
            <p:cNvPr id="57" name="Text Placeholder 2"/>
            <p:cNvSpPr txBox="1">
              <a:spLocks/>
            </p:cNvSpPr>
            <p:nvPr/>
          </p:nvSpPr>
          <p:spPr bwMode="auto">
            <a:xfrm>
              <a:off x="589025" y="5292366"/>
              <a:ext cx="1414353" cy="285889"/>
            </a:xfrm>
            <a:prstGeom prst="rect">
              <a:avLst/>
            </a:prstGeom>
            <a:noFill/>
            <a:ln w="9525">
              <a:noFill/>
              <a:miter lim="800000"/>
              <a:headEnd/>
              <a:tailEnd/>
            </a:ln>
            <a:effectLst/>
          </p:spPr>
          <p:txBody>
            <a:bodyPr vert="horz" wrap="square" lIns="45720" tIns="9144" rIns="45720" bIns="9144" numCol="1" anchor="ctr" anchorCtr="0" compatLnSpc="1">
              <a:prstTxWarp prst="textNoShape">
                <a:avLst/>
              </a:prstTxWarp>
              <a:spAutoFit/>
            </a:bodyPr>
            <a:lstStyle/>
            <a:p>
              <a:pPr marL="282575" lvl="0" indent="-282575" fontAlgn="base">
                <a:lnSpc>
                  <a:spcPct val="90000"/>
                </a:lnSpc>
                <a:spcBef>
                  <a:spcPts val="1800"/>
                </a:spcBef>
                <a:spcAft>
                  <a:spcPct val="0"/>
                </a:spcAft>
                <a:buClr>
                  <a:schemeClr val="tx2"/>
                </a:buClr>
              </a:pPr>
              <a:r>
                <a:rPr lang="en-US" kern="0" dirty="0" smtClean="0">
                  <a:solidFill>
                    <a:schemeClr val="bg2"/>
                  </a:solidFill>
                </a:rPr>
                <a:t>Adoption</a:t>
              </a:r>
            </a:p>
          </p:txBody>
        </p:sp>
      </p:grpSp>
    </p:spTree>
    <p:extLst>
      <p:ext uri="{BB962C8B-B14F-4D97-AF65-F5344CB8AC3E}">
        <p14:creationId xmlns:p14="http://schemas.microsoft.com/office/powerpoint/2010/main" val="1243811565"/>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7"/>
          <p:cNvSpPr>
            <a:spLocks noEditPoints="1"/>
          </p:cNvSpPr>
          <p:nvPr/>
        </p:nvSpPr>
        <p:spPr bwMode="auto">
          <a:xfrm>
            <a:off x="7651638" y="4877231"/>
            <a:ext cx="1153826" cy="1369334"/>
          </a:xfrm>
          <a:custGeom>
            <a:avLst/>
            <a:gdLst/>
            <a:ahLst/>
            <a:cxnLst>
              <a:cxn ang="0">
                <a:pos x="10" y="304"/>
              </a:cxn>
              <a:cxn ang="0">
                <a:pos x="10" y="282"/>
              </a:cxn>
              <a:cxn ang="0">
                <a:pos x="58" y="227"/>
              </a:cxn>
              <a:cxn ang="0">
                <a:pos x="75" y="150"/>
              </a:cxn>
              <a:cxn ang="0">
                <a:pos x="74" y="137"/>
              </a:cxn>
              <a:cxn ang="0">
                <a:pos x="71" y="135"/>
              </a:cxn>
              <a:cxn ang="0">
                <a:pos x="67" y="138"/>
              </a:cxn>
              <a:cxn ang="0">
                <a:pos x="43" y="149"/>
              </a:cxn>
              <a:cxn ang="0">
                <a:pos x="13" y="127"/>
              </a:cxn>
              <a:cxn ang="0">
                <a:pos x="0" y="77"/>
              </a:cxn>
              <a:cxn ang="0">
                <a:pos x="15" y="23"/>
              </a:cxn>
              <a:cxn ang="0">
                <a:pos x="51" y="0"/>
              </a:cxn>
              <a:cxn ang="0">
                <a:pos x="94" y="31"/>
              </a:cxn>
              <a:cxn ang="0">
                <a:pos x="113" y="115"/>
              </a:cxn>
              <a:cxn ang="0">
                <a:pos x="88" y="226"/>
              </a:cxn>
              <a:cxn ang="0">
                <a:pos x="10" y="304"/>
              </a:cxn>
              <a:cxn ang="0">
                <a:pos x="153" y="304"/>
              </a:cxn>
              <a:cxn ang="0">
                <a:pos x="153" y="282"/>
              </a:cxn>
              <a:cxn ang="0">
                <a:pos x="201" y="227"/>
              </a:cxn>
              <a:cxn ang="0">
                <a:pos x="219" y="150"/>
              </a:cxn>
              <a:cxn ang="0">
                <a:pos x="217" y="137"/>
              </a:cxn>
              <a:cxn ang="0">
                <a:pos x="214" y="135"/>
              </a:cxn>
              <a:cxn ang="0">
                <a:pos x="210" y="138"/>
              </a:cxn>
              <a:cxn ang="0">
                <a:pos x="186" y="149"/>
              </a:cxn>
              <a:cxn ang="0">
                <a:pos x="156" y="127"/>
              </a:cxn>
              <a:cxn ang="0">
                <a:pos x="143" y="77"/>
              </a:cxn>
              <a:cxn ang="0">
                <a:pos x="158" y="23"/>
              </a:cxn>
              <a:cxn ang="0">
                <a:pos x="194" y="0"/>
              </a:cxn>
              <a:cxn ang="0">
                <a:pos x="237" y="31"/>
              </a:cxn>
              <a:cxn ang="0">
                <a:pos x="256" y="115"/>
              </a:cxn>
              <a:cxn ang="0">
                <a:pos x="231" y="226"/>
              </a:cxn>
              <a:cxn ang="0">
                <a:pos x="153" y="304"/>
              </a:cxn>
            </a:cxnLst>
            <a:rect l="0" t="0" r="r" b="b"/>
            <a:pathLst>
              <a:path w="256" h="304">
                <a:moveTo>
                  <a:pt x="10" y="304"/>
                </a:moveTo>
                <a:cubicBezTo>
                  <a:pt x="10" y="282"/>
                  <a:pt x="10" y="282"/>
                  <a:pt x="10" y="282"/>
                </a:cubicBezTo>
                <a:cubicBezTo>
                  <a:pt x="30" y="270"/>
                  <a:pt x="46" y="252"/>
                  <a:pt x="58" y="227"/>
                </a:cubicBezTo>
                <a:cubicBezTo>
                  <a:pt x="70" y="202"/>
                  <a:pt x="75" y="177"/>
                  <a:pt x="75" y="150"/>
                </a:cubicBezTo>
                <a:cubicBezTo>
                  <a:pt x="75" y="144"/>
                  <a:pt x="75" y="140"/>
                  <a:pt x="74" y="137"/>
                </a:cubicBezTo>
                <a:cubicBezTo>
                  <a:pt x="73" y="135"/>
                  <a:pt x="72" y="135"/>
                  <a:pt x="71" y="135"/>
                </a:cubicBezTo>
                <a:cubicBezTo>
                  <a:pt x="70" y="135"/>
                  <a:pt x="69" y="136"/>
                  <a:pt x="67" y="138"/>
                </a:cubicBezTo>
                <a:cubicBezTo>
                  <a:pt x="60" y="145"/>
                  <a:pt x="52" y="149"/>
                  <a:pt x="43" y="149"/>
                </a:cubicBezTo>
                <a:cubicBezTo>
                  <a:pt x="31" y="149"/>
                  <a:pt x="21" y="142"/>
                  <a:pt x="13" y="127"/>
                </a:cubicBezTo>
                <a:cubicBezTo>
                  <a:pt x="4" y="113"/>
                  <a:pt x="0" y="97"/>
                  <a:pt x="0" y="77"/>
                </a:cubicBezTo>
                <a:cubicBezTo>
                  <a:pt x="0" y="56"/>
                  <a:pt x="5" y="38"/>
                  <a:pt x="15" y="23"/>
                </a:cubicBezTo>
                <a:cubicBezTo>
                  <a:pt x="25" y="8"/>
                  <a:pt x="37" y="0"/>
                  <a:pt x="51" y="0"/>
                </a:cubicBezTo>
                <a:cubicBezTo>
                  <a:pt x="68" y="0"/>
                  <a:pt x="82" y="10"/>
                  <a:pt x="94" y="31"/>
                </a:cubicBezTo>
                <a:cubicBezTo>
                  <a:pt x="107" y="52"/>
                  <a:pt x="113" y="80"/>
                  <a:pt x="113" y="115"/>
                </a:cubicBezTo>
                <a:cubicBezTo>
                  <a:pt x="113" y="156"/>
                  <a:pt x="104" y="193"/>
                  <a:pt x="88" y="226"/>
                </a:cubicBezTo>
                <a:cubicBezTo>
                  <a:pt x="71" y="258"/>
                  <a:pt x="45" y="284"/>
                  <a:pt x="10" y="304"/>
                </a:cubicBezTo>
                <a:close/>
                <a:moveTo>
                  <a:pt x="153" y="304"/>
                </a:moveTo>
                <a:cubicBezTo>
                  <a:pt x="153" y="282"/>
                  <a:pt x="153" y="282"/>
                  <a:pt x="153" y="282"/>
                </a:cubicBezTo>
                <a:cubicBezTo>
                  <a:pt x="173" y="270"/>
                  <a:pt x="189" y="252"/>
                  <a:pt x="201" y="227"/>
                </a:cubicBezTo>
                <a:cubicBezTo>
                  <a:pt x="213" y="202"/>
                  <a:pt x="219" y="177"/>
                  <a:pt x="219" y="150"/>
                </a:cubicBezTo>
                <a:cubicBezTo>
                  <a:pt x="219" y="144"/>
                  <a:pt x="218" y="140"/>
                  <a:pt x="217" y="137"/>
                </a:cubicBezTo>
                <a:cubicBezTo>
                  <a:pt x="216" y="135"/>
                  <a:pt x="215" y="135"/>
                  <a:pt x="214" y="135"/>
                </a:cubicBezTo>
                <a:cubicBezTo>
                  <a:pt x="213" y="135"/>
                  <a:pt x="212" y="136"/>
                  <a:pt x="210" y="138"/>
                </a:cubicBezTo>
                <a:cubicBezTo>
                  <a:pt x="203" y="145"/>
                  <a:pt x="195" y="149"/>
                  <a:pt x="186" y="149"/>
                </a:cubicBezTo>
                <a:cubicBezTo>
                  <a:pt x="174" y="149"/>
                  <a:pt x="164" y="142"/>
                  <a:pt x="156" y="127"/>
                </a:cubicBezTo>
                <a:cubicBezTo>
                  <a:pt x="147" y="113"/>
                  <a:pt x="143" y="97"/>
                  <a:pt x="143" y="77"/>
                </a:cubicBezTo>
                <a:cubicBezTo>
                  <a:pt x="143" y="56"/>
                  <a:pt x="148" y="38"/>
                  <a:pt x="158" y="23"/>
                </a:cubicBezTo>
                <a:cubicBezTo>
                  <a:pt x="168" y="8"/>
                  <a:pt x="180" y="0"/>
                  <a:pt x="194" y="0"/>
                </a:cubicBezTo>
                <a:cubicBezTo>
                  <a:pt x="211" y="0"/>
                  <a:pt x="225" y="10"/>
                  <a:pt x="237" y="31"/>
                </a:cubicBezTo>
                <a:cubicBezTo>
                  <a:pt x="250" y="52"/>
                  <a:pt x="256" y="80"/>
                  <a:pt x="256" y="115"/>
                </a:cubicBezTo>
                <a:cubicBezTo>
                  <a:pt x="256" y="156"/>
                  <a:pt x="247" y="193"/>
                  <a:pt x="231" y="226"/>
                </a:cubicBezTo>
                <a:cubicBezTo>
                  <a:pt x="214" y="258"/>
                  <a:pt x="188" y="284"/>
                  <a:pt x="153" y="304"/>
                </a:cubicBez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z="3200" dirty="0" smtClean="0"/>
              <a:t>Testimonials from Law Firms</a:t>
            </a:r>
            <a:endParaRPr lang="en-CA" dirty="0"/>
          </a:p>
        </p:txBody>
      </p:sp>
      <p:pic>
        <p:nvPicPr>
          <p:cNvPr id="6" name="Picture 5" descr="fbc-logo.gif"/>
          <p:cNvPicPr>
            <a:picLocks noChangeAspect="1"/>
          </p:cNvPicPr>
          <p:nvPr/>
        </p:nvPicPr>
        <p:blipFill>
          <a:blip r:embed="rId3" cstate="print"/>
          <a:stretch>
            <a:fillRect/>
          </a:stretch>
        </p:blipFill>
        <p:spPr>
          <a:xfrm>
            <a:off x="6916883" y="2956402"/>
            <a:ext cx="1471012" cy="718401"/>
          </a:xfrm>
          <a:prstGeom prst="rect">
            <a:avLst/>
          </a:prstGeom>
        </p:spPr>
      </p:pic>
      <p:pic>
        <p:nvPicPr>
          <p:cNvPr id="7" name="Picture 6" descr="fernald-law-group-logo.gif"/>
          <p:cNvPicPr>
            <a:picLocks noChangeAspect="1"/>
          </p:cNvPicPr>
          <p:nvPr/>
        </p:nvPicPr>
        <p:blipFill>
          <a:blip r:embed="rId4" cstate="print"/>
          <a:stretch>
            <a:fillRect/>
          </a:stretch>
        </p:blipFill>
        <p:spPr>
          <a:xfrm>
            <a:off x="6033380" y="5602336"/>
            <a:ext cx="2372955" cy="269654"/>
          </a:xfrm>
          <a:prstGeom prst="rect">
            <a:avLst/>
          </a:prstGeom>
        </p:spPr>
      </p:pic>
      <p:sp>
        <p:nvSpPr>
          <p:cNvPr id="8" name="Freeform 6"/>
          <p:cNvSpPr>
            <a:spLocks noEditPoints="1"/>
          </p:cNvSpPr>
          <p:nvPr/>
        </p:nvSpPr>
        <p:spPr bwMode="auto">
          <a:xfrm>
            <a:off x="312961" y="1001108"/>
            <a:ext cx="1153826" cy="1369334"/>
          </a:xfrm>
          <a:custGeom>
            <a:avLst/>
            <a:gdLst/>
            <a:ahLst/>
            <a:cxnLst>
              <a:cxn ang="0">
                <a:pos x="103" y="0"/>
              </a:cxn>
              <a:cxn ang="0">
                <a:pos x="103" y="22"/>
              </a:cxn>
              <a:cxn ang="0">
                <a:pos x="55" y="77"/>
              </a:cxn>
              <a:cxn ang="0">
                <a:pos x="37" y="154"/>
              </a:cxn>
              <a:cxn ang="0">
                <a:pos x="39" y="167"/>
              </a:cxn>
              <a:cxn ang="0">
                <a:pos x="42" y="170"/>
              </a:cxn>
              <a:cxn ang="0">
                <a:pos x="46" y="166"/>
              </a:cxn>
              <a:cxn ang="0">
                <a:pos x="70" y="156"/>
              </a:cxn>
              <a:cxn ang="0">
                <a:pos x="100" y="177"/>
              </a:cxn>
              <a:cxn ang="0">
                <a:pos x="113" y="227"/>
              </a:cxn>
              <a:cxn ang="0">
                <a:pos x="98" y="281"/>
              </a:cxn>
              <a:cxn ang="0">
                <a:pos x="62" y="304"/>
              </a:cxn>
              <a:cxn ang="0">
                <a:pos x="19" y="273"/>
              </a:cxn>
              <a:cxn ang="0">
                <a:pos x="0" y="189"/>
              </a:cxn>
              <a:cxn ang="0">
                <a:pos x="25" y="78"/>
              </a:cxn>
              <a:cxn ang="0">
                <a:pos x="103" y="0"/>
              </a:cxn>
              <a:cxn ang="0">
                <a:pos x="246" y="0"/>
              </a:cxn>
              <a:cxn ang="0">
                <a:pos x="246" y="22"/>
              </a:cxn>
              <a:cxn ang="0">
                <a:pos x="198" y="77"/>
              </a:cxn>
              <a:cxn ang="0">
                <a:pos x="180" y="154"/>
              </a:cxn>
              <a:cxn ang="0">
                <a:pos x="182" y="167"/>
              </a:cxn>
              <a:cxn ang="0">
                <a:pos x="185" y="170"/>
              </a:cxn>
              <a:cxn ang="0">
                <a:pos x="189" y="166"/>
              </a:cxn>
              <a:cxn ang="0">
                <a:pos x="213" y="156"/>
              </a:cxn>
              <a:cxn ang="0">
                <a:pos x="243" y="177"/>
              </a:cxn>
              <a:cxn ang="0">
                <a:pos x="256" y="227"/>
              </a:cxn>
              <a:cxn ang="0">
                <a:pos x="241" y="281"/>
              </a:cxn>
              <a:cxn ang="0">
                <a:pos x="205" y="304"/>
              </a:cxn>
              <a:cxn ang="0">
                <a:pos x="162" y="273"/>
              </a:cxn>
              <a:cxn ang="0">
                <a:pos x="144" y="189"/>
              </a:cxn>
              <a:cxn ang="0">
                <a:pos x="168" y="78"/>
              </a:cxn>
              <a:cxn ang="0">
                <a:pos x="246" y="0"/>
              </a:cxn>
            </a:cxnLst>
            <a:rect l="0" t="0" r="r" b="b"/>
            <a:pathLst>
              <a:path w="256" h="304">
                <a:moveTo>
                  <a:pt x="103" y="0"/>
                </a:moveTo>
                <a:cubicBezTo>
                  <a:pt x="103" y="22"/>
                  <a:pt x="103" y="22"/>
                  <a:pt x="103" y="22"/>
                </a:cubicBezTo>
                <a:cubicBezTo>
                  <a:pt x="83" y="34"/>
                  <a:pt x="66" y="52"/>
                  <a:pt x="55" y="77"/>
                </a:cubicBezTo>
                <a:cubicBezTo>
                  <a:pt x="43" y="102"/>
                  <a:pt x="37" y="127"/>
                  <a:pt x="37" y="154"/>
                </a:cubicBezTo>
                <a:cubicBezTo>
                  <a:pt x="37" y="160"/>
                  <a:pt x="38" y="164"/>
                  <a:pt x="39" y="167"/>
                </a:cubicBezTo>
                <a:cubicBezTo>
                  <a:pt x="40" y="169"/>
                  <a:pt x="41" y="170"/>
                  <a:pt x="42" y="170"/>
                </a:cubicBezTo>
                <a:cubicBezTo>
                  <a:pt x="43" y="170"/>
                  <a:pt x="44" y="168"/>
                  <a:pt x="46" y="166"/>
                </a:cubicBezTo>
                <a:cubicBezTo>
                  <a:pt x="52" y="159"/>
                  <a:pt x="60" y="156"/>
                  <a:pt x="70" y="156"/>
                </a:cubicBezTo>
                <a:cubicBezTo>
                  <a:pt x="81" y="156"/>
                  <a:pt x="91" y="163"/>
                  <a:pt x="100" y="177"/>
                </a:cubicBezTo>
                <a:cubicBezTo>
                  <a:pt x="109" y="191"/>
                  <a:pt x="113" y="208"/>
                  <a:pt x="113" y="227"/>
                </a:cubicBezTo>
                <a:cubicBezTo>
                  <a:pt x="113" y="248"/>
                  <a:pt x="108" y="266"/>
                  <a:pt x="98" y="281"/>
                </a:cubicBezTo>
                <a:cubicBezTo>
                  <a:pt x="88" y="297"/>
                  <a:pt x="76" y="304"/>
                  <a:pt x="62" y="304"/>
                </a:cubicBezTo>
                <a:cubicBezTo>
                  <a:pt x="45" y="304"/>
                  <a:pt x="31" y="294"/>
                  <a:pt x="19" y="273"/>
                </a:cubicBezTo>
                <a:cubicBezTo>
                  <a:pt x="7" y="252"/>
                  <a:pt x="0" y="224"/>
                  <a:pt x="0" y="189"/>
                </a:cubicBezTo>
                <a:cubicBezTo>
                  <a:pt x="0" y="148"/>
                  <a:pt x="9" y="111"/>
                  <a:pt x="25" y="78"/>
                </a:cubicBezTo>
                <a:cubicBezTo>
                  <a:pt x="42" y="46"/>
                  <a:pt x="68" y="20"/>
                  <a:pt x="103" y="0"/>
                </a:cubicBezTo>
                <a:close/>
                <a:moveTo>
                  <a:pt x="246" y="0"/>
                </a:moveTo>
                <a:cubicBezTo>
                  <a:pt x="246" y="22"/>
                  <a:pt x="246" y="22"/>
                  <a:pt x="246" y="22"/>
                </a:cubicBezTo>
                <a:cubicBezTo>
                  <a:pt x="226" y="34"/>
                  <a:pt x="209" y="52"/>
                  <a:pt x="198" y="77"/>
                </a:cubicBezTo>
                <a:cubicBezTo>
                  <a:pt x="186" y="102"/>
                  <a:pt x="180" y="127"/>
                  <a:pt x="180" y="154"/>
                </a:cubicBezTo>
                <a:cubicBezTo>
                  <a:pt x="180" y="160"/>
                  <a:pt x="181" y="164"/>
                  <a:pt x="182" y="167"/>
                </a:cubicBezTo>
                <a:cubicBezTo>
                  <a:pt x="183" y="169"/>
                  <a:pt x="184" y="170"/>
                  <a:pt x="185" y="170"/>
                </a:cubicBezTo>
                <a:cubicBezTo>
                  <a:pt x="186" y="170"/>
                  <a:pt x="187" y="168"/>
                  <a:pt x="189" y="166"/>
                </a:cubicBezTo>
                <a:cubicBezTo>
                  <a:pt x="195" y="159"/>
                  <a:pt x="203" y="156"/>
                  <a:pt x="213" y="156"/>
                </a:cubicBezTo>
                <a:cubicBezTo>
                  <a:pt x="224" y="156"/>
                  <a:pt x="234" y="163"/>
                  <a:pt x="243" y="177"/>
                </a:cubicBezTo>
                <a:cubicBezTo>
                  <a:pt x="252" y="191"/>
                  <a:pt x="256" y="208"/>
                  <a:pt x="256" y="227"/>
                </a:cubicBezTo>
                <a:cubicBezTo>
                  <a:pt x="256" y="248"/>
                  <a:pt x="251" y="266"/>
                  <a:pt x="241" y="281"/>
                </a:cubicBezTo>
                <a:cubicBezTo>
                  <a:pt x="231" y="297"/>
                  <a:pt x="219" y="304"/>
                  <a:pt x="205" y="304"/>
                </a:cubicBezTo>
                <a:cubicBezTo>
                  <a:pt x="188" y="304"/>
                  <a:pt x="174" y="294"/>
                  <a:pt x="162" y="273"/>
                </a:cubicBezTo>
                <a:cubicBezTo>
                  <a:pt x="150" y="252"/>
                  <a:pt x="144" y="224"/>
                  <a:pt x="144" y="189"/>
                </a:cubicBezTo>
                <a:cubicBezTo>
                  <a:pt x="144" y="148"/>
                  <a:pt x="152" y="111"/>
                  <a:pt x="168" y="78"/>
                </a:cubicBezTo>
                <a:cubicBezTo>
                  <a:pt x="185" y="46"/>
                  <a:pt x="211" y="20"/>
                  <a:pt x="246" y="0"/>
                </a:cubicBez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Content Placeholder 2"/>
          <p:cNvSpPr>
            <a:spLocks noGrp="1"/>
          </p:cNvSpPr>
          <p:nvPr>
            <p:ph idx="1"/>
          </p:nvPr>
        </p:nvSpPr>
        <p:spPr>
          <a:xfrm>
            <a:off x="370183" y="1247426"/>
            <a:ext cx="8024669" cy="1717393"/>
          </a:xfrm>
        </p:spPr>
        <p:txBody>
          <a:bodyPr lIns="0" tIns="0" rIns="0" bIns="0"/>
          <a:lstStyle/>
          <a:p>
            <a:pPr marL="0" indent="0">
              <a:buNone/>
            </a:pPr>
            <a:r>
              <a:rPr lang="en-US" sz="2000" dirty="0" smtClean="0"/>
              <a:t>The </a:t>
            </a:r>
            <a:r>
              <a:rPr lang="en-US" sz="2000" dirty="0" err="1" smtClean="0"/>
              <a:t>Colligo</a:t>
            </a:r>
            <a:r>
              <a:rPr lang="en-US" sz="2000" dirty="0" smtClean="0"/>
              <a:t> Contributor Add-In provides an excellent solution for email management in SharePoint… It enables us to fully utilize SharePoint to centralize case data and because it’s so easy to add emails and files to SharePoint, our Practice Center is growing with well-indexed documents that are easy to find and share.</a:t>
            </a:r>
          </a:p>
          <a:p>
            <a:pPr marL="176213" lvl="1" indent="-176213" algn="r">
              <a:buNone/>
            </a:pPr>
            <a:r>
              <a:rPr lang="en-CA" sz="1800" i="1" dirty="0" smtClean="0"/>
              <a:t>– </a:t>
            </a:r>
            <a:r>
              <a:rPr lang="de-DE" sz="1800" i="1" dirty="0" smtClean="0"/>
              <a:t> Israel Fischer, Partner, Fischer Behar and Co.</a:t>
            </a:r>
            <a:endParaRPr lang="en-CA" sz="1800" i="1" dirty="0" smtClean="0"/>
          </a:p>
        </p:txBody>
      </p:sp>
      <p:sp>
        <p:nvSpPr>
          <p:cNvPr id="11" name="Content Placeholder 2"/>
          <p:cNvSpPr txBox="1">
            <a:spLocks/>
          </p:cNvSpPr>
          <p:nvPr/>
        </p:nvSpPr>
        <p:spPr bwMode="auto">
          <a:xfrm>
            <a:off x="370183" y="4007385"/>
            <a:ext cx="8024669" cy="144039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fontAlgn="base">
              <a:lnSpc>
                <a:spcPct val="90000"/>
              </a:lnSpc>
              <a:spcBef>
                <a:spcPct val="30000"/>
              </a:spcBef>
              <a:spcAft>
                <a:spcPct val="0"/>
              </a:spcAft>
              <a:buClr>
                <a:schemeClr val="tx2"/>
              </a:buClr>
            </a:pPr>
            <a:r>
              <a:rPr lang="en-US" sz="2000" kern="0" dirty="0" smtClean="0">
                <a:effectLst>
                  <a:outerShdw blurRad="38100" dist="38100" dir="2700000" algn="tl">
                    <a:srgbClr val="000000"/>
                  </a:outerShdw>
                </a:effectLst>
              </a:rPr>
              <a:t>“By extending the capabilities of Microsoft BPOS with Colligo Contributor Pro, we have not only replicated, but surpassed, the functionality of Interwoven </a:t>
            </a:r>
            <a:r>
              <a:rPr lang="en-US" sz="2000" kern="0" dirty="0" err="1" smtClean="0">
                <a:effectLst>
                  <a:outerShdw blurRad="38100" dist="38100" dir="2700000" algn="tl">
                    <a:srgbClr val="000000"/>
                  </a:outerShdw>
                </a:effectLst>
              </a:rPr>
              <a:t>FileSite</a:t>
            </a:r>
            <a:r>
              <a:rPr lang="en-US" sz="2000" kern="0" dirty="0" smtClean="0">
                <a:effectLst>
                  <a:outerShdw blurRad="38100" dist="38100" dir="2700000" algn="tl">
                    <a:srgbClr val="000000"/>
                  </a:outerShdw>
                </a:effectLst>
              </a:rPr>
              <a:t>, and have done it in a way that </a:t>
            </a:r>
            <a:br>
              <a:rPr lang="en-US" sz="2000" kern="0" dirty="0" smtClean="0">
                <a:effectLst>
                  <a:outerShdw blurRad="38100" dist="38100" dir="2700000" algn="tl">
                    <a:srgbClr val="000000"/>
                  </a:outerShdw>
                </a:effectLst>
              </a:rPr>
            </a:br>
            <a:r>
              <a:rPr lang="en-US" sz="2000" kern="0" dirty="0" smtClean="0">
                <a:effectLst>
                  <a:outerShdw blurRad="38100" dist="38100" dir="2700000" algn="tl">
                    <a:srgbClr val="000000"/>
                  </a:outerShdw>
                </a:effectLst>
              </a:rPr>
              <a:t>is much more cost-effective and easy to manage.”</a:t>
            </a:r>
          </a:p>
          <a:p>
            <a:pPr lvl="0" algn="r" fontAlgn="base">
              <a:lnSpc>
                <a:spcPct val="90000"/>
              </a:lnSpc>
              <a:spcBef>
                <a:spcPct val="30000"/>
              </a:spcBef>
              <a:spcAft>
                <a:spcPct val="0"/>
              </a:spcAft>
              <a:buClr>
                <a:schemeClr val="tx2"/>
              </a:buClr>
            </a:pPr>
            <a:r>
              <a:rPr kumimoji="0" lang="en-CA" sz="1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t>– </a:t>
            </a:r>
            <a:r>
              <a:rPr kumimoji="0" lang="de-DE" sz="1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t> </a:t>
            </a:r>
            <a:r>
              <a:rPr lang="en-US" i="1" kern="0" dirty="0" smtClean="0">
                <a:effectLst>
                  <a:outerShdw blurRad="38100" dist="38100" dir="2700000" algn="tl">
                    <a:srgbClr val="000000"/>
                  </a:outerShdw>
                </a:effectLst>
              </a:rPr>
              <a:t> Brandon Fernald, Principal, Fernald Law Group</a:t>
            </a:r>
            <a:endParaRPr kumimoji="0" lang="en-CA" sz="1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endParaRPr>
          </a:p>
        </p:txBody>
      </p:sp>
    </p:spTree>
    <p:extLst>
      <p:ext uri="{BB962C8B-B14F-4D97-AF65-F5344CB8AC3E}">
        <p14:creationId xmlns:p14="http://schemas.microsoft.com/office/powerpoint/2010/main" val="170926647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a:xfrm>
            <a:off x="539750" y="304800"/>
            <a:ext cx="6318250" cy="989013"/>
          </a:xfrm>
        </p:spPr>
        <p:txBody>
          <a:bodyPr/>
          <a:lstStyle/>
          <a:p>
            <a:r>
              <a:rPr lang="en-US" dirty="0" smtClean="0"/>
              <a:t>Next Steps</a:t>
            </a:r>
          </a:p>
        </p:txBody>
      </p:sp>
      <p:sp>
        <p:nvSpPr>
          <p:cNvPr id="55300" name="Content Placeholder 2"/>
          <p:cNvSpPr>
            <a:spLocks noGrp="1"/>
          </p:cNvSpPr>
          <p:nvPr>
            <p:ph idx="1"/>
          </p:nvPr>
        </p:nvSpPr>
        <p:spPr>
          <a:xfrm>
            <a:off x="4013144" y="1741678"/>
            <a:ext cx="4436795" cy="1461939"/>
          </a:xfrm>
        </p:spPr>
        <p:txBody>
          <a:bodyPr lIns="0" tIns="0" rIns="0" bIns="0" anchor="ctr" anchorCtr="0"/>
          <a:lstStyle/>
          <a:p>
            <a:pPr marL="225425" indent="-225425">
              <a:lnSpc>
                <a:spcPct val="100000"/>
              </a:lnSpc>
              <a:spcBef>
                <a:spcPts val="0"/>
              </a:spcBef>
            </a:pPr>
            <a:r>
              <a:rPr lang="en-US" sz="1900" dirty="0" smtClean="0"/>
              <a:t>Access Resource Center for White Papers and Case Studies</a:t>
            </a:r>
          </a:p>
          <a:p>
            <a:pPr marL="225425" indent="-225425">
              <a:lnSpc>
                <a:spcPct val="100000"/>
              </a:lnSpc>
              <a:spcBef>
                <a:spcPts val="0"/>
              </a:spcBef>
            </a:pPr>
            <a:r>
              <a:rPr lang="en-US" sz="1900" dirty="0" smtClean="0"/>
              <a:t>Try SharePoint Email Management Solutions</a:t>
            </a:r>
          </a:p>
          <a:p>
            <a:pPr marL="225425" indent="-225425">
              <a:lnSpc>
                <a:spcPct val="100000"/>
              </a:lnSpc>
              <a:spcBef>
                <a:spcPts val="0"/>
              </a:spcBef>
            </a:pPr>
            <a:r>
              <a:rPr lang="en-US" sz="1900" dirty="0" smtClean="0"/>
              <a:t>Request a Demo</a:t>
            </a:r>
          </a:p>
        </p:txBody>
      </p:sp>
      <p:sp>
        <p:nvSpPr>
          <p:cNvPr id="55302" name="Rectangle 4"/>
          <p:cNvSpPr>
            <a:spLocks noChangeArrowheads="1"/>
          </p:cNvSpPr>
          <p:nvPr/>
        </p:nvSpPr>
        <p:spPr bwMode="auto">
          <a:xfrm>
            <a:off x="473723" y="3798818"/>
            <a:ext cx="4157691" cy="1348061"/>
          </a:xfrm>
          <a:prstGeom prst="rect">
            <a:avLst/>
          </a:prstGeom>
          <a:noFill/>
          <a:ln w="9525">
            <a:noFill/>
            <a:miter lim="800000"/>
            <a:headEnd/>
            <a:tailEnd/>
          </a:ln>
        </p:spPr>
        <p:txBody>
          <a:bodyPr wrap="square">
            <a:spAutoFit/>
          </a:bodyPr>
          <a:lstStyle/>
          <a:p>
            <a:pPr algn="r" eaLnBrk="0" hangingPunct="0">
              <a:lnSpc>
                <a:spcPct val="90000"/>
              </a:lnSpc>
              <a:spcBef>
                <a:spcPct val="30000"/>
              </a:spcBef>
              <a:spcAft>
                <a:spcPct val="5000"/>
              </a:spcAft>
              <a:buFont typeface="Wingdings" pitchFamily="2" charset="2"/>
              <a:buNone/>
            </a:pPr>
            <a:r>
              <a:rPr lang="en-US" sz="2400" dirty="0" smtClean="0"/>
              <a:t>Colligo Sales</a:t>
            </a:r>
            <a:endParaRPr lang="en-US" sz="2400" dirty="0"/>
          </a:p>
          <a:p>
            <a:pPr algn="r" eaLnBrk="0" hangingPunct="0">
              <a:lnSpc>
                <a:spcPct val="90000"/>
              </a:lnSpc>
              <a:spcBef>
                <a:spcPct val="30000"/>
              </a:spcBef>
              <a:spcAft>
                <a:spcPct val="5000"/>
              </a:spcAft>
              <a:buFont typeface="Wingdings" pitchFamily="2" charset="2"/>
              <a:buNone/>
            </a:pPr>
            <a:r>
              <a:rPr lang="en-US" sz="2400" dirty="0" smtClean="0"/>
              <a:t>1-604-685-7962 ext 230</a:t>
            </a:r>
            <a:endParaRPr lang="en-US" sz="2400" dirty="0"/>
          </a:p>
          <a:p>
            <a:pPr algn="r" eaLnBrk="0" hangingPunct="0">
              <a:lnSpc>
                <a:spcPct val="90000"/>
              </a:lnSpc>
              <a:spcBef>
                <a:spcPct val="30000"/>
              </a:spcBef>
              <a:spcAft>
                <a:spcPct val="5000"/>
              </a:spcAft>
              <a:buFont typeface="Wingdings" pitchFamily="2" charset="2"/>
              <a:buNone/>
            </a:pPr>
            <a:r>
              <a:rPr lang="en-US" sz="2400" dirty="0" smtClean="0"/>
              <a:t>sales@colligo.com</a:t>
            </a:r>
            <a:endParaRPr lang="en-US" sz="2400" dirty="0"/>
          </a:p>
        </p:txBody>
      </p:sp>
      <p:sp>
        <p:nvSpPr>
          <p:cNvPr id="13" name="TextBox 12"/>
          <p:cNvSpPr txBox="1"/>
          <p:nvPr/>
        </p:nvSpPr>
        <p:spPr>
          <a:xfrm>
            <a:off x="731733" y="2211037"/>
            <a:ext cx="3157223" cy="523220"/>
          </a:xfrm>
          <a:prstGeom prst="rect">
            <a:avLst/>
          </a:prstGeom>
          <a:noFill/>
        </p:spPr>
        <p:txBody>
          <a:bodyPr wrap="square" rtlCol="0">
            <a:spAutoFit/>
          </a:bodyPr>
          <a:lstStyle/>
          <a:p>
            <a:pPr algn="ctr"/>
            <a:r>
              <a:rPr lang="en-US" sz="2800" b="1" dirty="0" smtClean="0"/>
              <a:t>www.colligo.com</a:t>
            </a:r>
            <a:endParaRPr lang="en-US" sz="2800" b="1" dirty="0"/>
          </a:p>
        </p:txBody>
      </p:sp>
      <p:sp>
        <p:nvSpPr>
          <p:cNvPr id="8" name="Rectangle 7"/>
          <p:cNvSpPr/>
          <p:nvPr/>
        </p:nvSpPr>
        <p:spPr bwMode="auto">
          <a:xfrm>
            <a:off x="1123718" y="3778785"/>
            <a:ext cx="6863509" cy="1388126"/>
          </a:xfrm>
          <a:prstGeom prst="rect">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67" y="3917175"/>
            <a:ext cx="3127408" cy="11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71759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2844" y="293328"/>
            <a:ext cx="8299450" cy="644226"/>
          </a:xfrm>
        </p:spPr>
        <p:txBody>
          <a:bodyPr/>
          <a:lstStyle/>
          <a:p>
            <a:r>
              <a:rPr lang="en-US" sz="3200" dirty="0" smtClean="0">
                <a:latin typeface="Calibri" pitchFamily="34" charset="0"/>
              </a:rPr>
              <a:t>About Colligo</a:t>
            </a:r>
            <a:r>
              <a:rPr lang="en-US" sz="3200" dirty="0" smtClean="0"/>
              <a:t>	</a:t>
            </a:r>
          </a:p>
        </p:txBody>
      </p:sp>
      <p:sp>
        <p:nvSpPr>
          <p:cNvPr id="22" name="Rectangle 3"/>
          <p:cNvSpPr txBox="1">
            <a:spLocks noChangeArrowheads="1"/>
          </p:cNvSpPr>
          <p:nvPr/>
        </p:nvSpPr>
        <p:spPr>
          <a:xfrm>
            <a:off x="389436" y="1076864"/>
            <a:ext cx="3849077" cy="2659190"/>
          </a:xfrm>
          <a:prstGeom prst="rect">
            <a:avLst/>
          </a:prstGeom>
        </p:spPr>
        <p:txBody>
          <a:bodyPr lIns="0" tIns="0" rIns="0" bIns="0"/>
          <a:lstStyle/>
          <a:p>
            <a:pPr marL="233363" lvl="0" indent="-233363" fontAlgn="base">
              <a:lnSpc>
                <a:spcPct val="90000"/>
              </a:lnSpc>
              <a:spcBef>
                <a:spcPct val="30000"/>
              </a:spcBef>
              <a:spcAft>
                <a:spcPct val="0"/>
              </a:spcAft>
              <a:buClr>
                <a:schemeClr val="tx2"/>
              </a:buClr>
              <a:buBlip>
                <a:blip r:embed="rId3"/>
              </a:buBlip>
              <a:defRPr/>
            </a:pPr>
            <a:r>
              <a:rPr lang="en-US" sz="2000" kern="0" dirty="0" smtClean="0">
                <a:effectLst>
                  <a:outerShdw blurRad="38100" dist="38100" dir="2700000" algn="tl">
                    <a:srgbClr val="000000"/>
                  </a:outerShdw>
                </a:effectLst>
              </a:rPr>
              <a:t>Focus: email management in SharePoint</a:t>
            </a:r>
          </a:p>
          <a:p>
            <a:pPr marL="833438" lvl="1" indent="-354013" fontAlgn="base">
              <a:lnSpc>
                <a:spcPct val="90000"/>
              </a:lnSpc>
              <a:spcBef>
                <a:spcPct val="30000"/>
              </a:spcBef>
              <a:spcAft>
                <a:spcPct val="0"/>
              </a:spcAft>
              <a:buClr>
                <a:schemeClr val="tx2"/>
              </a:buClr>
              <a:buSzPct val="75000"/>
              <a:buBlip>
                <a:blip r:embed="rId4"/>
              </a:buBlip>
              <a:defRPr/>
            </a:pPr>
            <a:r>
              <a:rPr lang="en-US" sz="2000" dirty="0" smtClean="0">
                <a:effectLst>
                  <a:outerShdw blurRad="38100" dist="38100" dir="2700000" algn="tl">
                    <a:srgbClr val="000000"/>
                  </a:outerShdw>
                </a:effectLst>
                <a:latin typeface="Calibri" pitchFamily="34" charset="0"/>
              </a:rPr>
              <a:t>Powering the Electronic Matter File</a:t>
            </a:r>
          </a:p>
          <a:p>
            <a:pPr marL="233363" lvl="0" indent="-233363" fontAlgn="base">
              <a:lnSpc>
                <a:spcPct val="90000"/>
              </a:lnSpc>
              <a:spcBef>
                <a:spcPct val="30000"/>
              </a:spcBef>
              <a:spcAft>
                <a:spcPct val="0"/>
              </a:spcAft>
              <a:buClr>
                <a:schemeClr val="tx2"/>
              </a:buClr>
              <a:buBlip>
                <a:blip r:embed="rId3"/>
              </a:buBlip>
              <a:defRPr/>
            </a:pPr>
            <a:r>
              <a:rPr lang="en-US" sz="2000" kern="0" dirty="0" smtClean="0">
                <a:effectLst>
                  <a:outerShdw blurRad="38100" dist="38100" dir="2700000" algn="tl">
                    <a:srgbClr val="000000"/>
                  </a:outerShdw>
                </a:effectLst>
              </a:rPr>
              <a:t>About </a:t>
            </a:r>
            <a:r>
              <a:rPr lang="en-US" sz="2000" kern="0" dirty="0" err="1" smtClean="0">
                <a:effectLst>
                  <a:outerShdw blurRad="38100" dist="38100" dir="2700000" algn="tl">
                    <a:srgbClr val="000000"/>
                  </a:outerShdw>
                </a:effectLst>
              </a:rPr>
              <a:t>Colligo</a:t>
            </a:r>
            <a:endParaRPr lang="en-US" sz="2000" kern="0" dirty="0" smtClean="0">
              <a:effectLst>
                <a:outerShdw blurRad="38100" dist="38100" dir="2700000" algn="tl">
                  <a:srgbClr val="000000"/>
                </a:outerShdw>
              </a:effectLst>
            </a:endParaRPr>
          </a:p>
          <a:p>
            <a:pPr marL="833438" lvl="1" indent="-354013" fontAlgn="base">
              <a:lnSpc>
                <a:spcPct val="90000"/>
              </a:lnSpc>
              <a:spcBef>
                <a:spcPct val="30000"/>
              </a:spcBef>
              <a:spcAft>
                <a:spcPct val="0"/>
              </a:spcAft>
              <a:buClr>
                <a:schemeClr val="tx2"/>
              </a:buClr>
              <a:buSzPct val="75000"/>
              <a:buBlip>
                <a:blip r:embed="rId4"/>
              </a:buBlip>
              <a:defRPr/>
            </a:pPr>
            <a:r>
              <a:rPr lang="en-US" sz="2000" dirty="0" smtClean="0">
                <a:effectLst>
                  <a:outerShdw blurRad="38100" dist="38100" dir="2700000" algn="tl">
                    <a:srgbClr val="000000"/>
                  </a:outerShdw>
                </a:effectLst>
                <a:latin typeface="Calibri" pitchFamily="34" charset="0"/>
              </a:rPr>
              <a:t>Founded:  2000</a:t>
            </a:r>
          </a:p>
          <a:p>
            <a:pPr marL="833438" lvl="1" indent="-354013" fontAlgn="base">
              <a:lnSpc>
                <a:spcPct val="90000"/>
              </a:lnSpc>
              <a:spcBef>
                <a:spcPct val="30000"/>
              </a:spcBef>
              <a:spcAft>
                <a:spcPct val="0"/>
              </a:spcAft>
              <a:buClr>
                <a:schemeClr val="tx2"/>
              </a:buClr>
              <a:buSzPct val="75000"/>
              <a:buBlip>
                <a:blip r:embed="rId4"/>
              </a:buBlip>
              <a:defRPr/>
            </a:pPr>
            <a:r>
              <a:rPr lang="en-US" sz="2000" dirty="0" smtClean="0">
                <a:effectLst>
                  <a:outerShdw blurRad="38100" dist="38100" dir="2700000" algn="tl">
                    <a:srgbClr val="000000"/>
                  </a:outerShdw>
                </a:effectLst>
                <a:latin typeface="Calibri" pitchFamily="34" charset="0"/>
              </a:rPr>
              <a:t>Key partner:  Microsoft </a:t>
            </a:r>
          </a:p>
          <a:p>
            <a:pPr marL="833438" lvl="1" indent="-354013" fontAlgn="base">
              <a:lnSpc>
                <a:spcPct val="90000"/>
              </a:lnSpc>
              <a:spcBef>
                <a:spcPct val="30000"/>
              </a:spcBef>
              <a:spcAft>
                <a:spcPct val="0"/>
              </a:spcAft>
              <a:buClr>
                <a:schemeClr val="tx2"/>
              </a:buClr>
              <a:buSzPct val="75000"/>
              <a:buBlip>
                <a:blip r:embed="rId4"/>
              </a:buBlip>
              <a:defRPr/>
            </a:pPr>
            <a:r>
              <a:rPr lang="en-US" sz="2000" dirty="0" smtClean="0">
                <a:effectLst>
                  <a:outerShdw blurRad="38100" dist="38100" dir="2700000" algn="tl">
                    <a:srgbClr val="000000"/>
                  </a:outerShdw>
                </a:effectLst>
                <a:latin typeface="Calibri" pitchFamily="34" charset="0"/>
              </a:rPr>
              <a:t>250+ partners worldwide</a:t>
            </a:r>
          </a:p>
          <a:p>
            <a:pPr marL="233363" lvl="0" indent="-233363" fontAlgn="base">
              <a:lnSpc>
                <a:spcPct val="90000"/>
              </a:lnSpc>
              <a:spcBef>
                <a:spcPct val="30000"/>
              </a:spcBef>
              <a:spcAft>
                <a:spcPct val="0"/>
              </a:spcAft>
              <a:buClr>
                <a:schemeClr val="tx2"/>
              </a:buClr>
              <a:buBlip>
                <a:blip r:embed="rId3"/>
              </a:buBlip>
              <a:defRPr/>
            </a:pPr>
            <a:r>
              <a:rPr lang="en-US" sz="2000" kern="0" dirty="0" smtClean="0">
                <a:effectLst>
                  <a:outerShdw blurRad="38100" dist="38100" dir="2700000" algn="tl">
                    <a:srgbClr val="000000"/>
                  </a:outerShdw>
                </a:effectLst>
              </a:rPr>
              <a:t>Industry presence</a:t>
            </a:r>
          </a:p>
          <a:p>
            <a:pPr marL="833438" lvl="1" indent="-354013" fontAlgn="base">
              <a:lnSpc>
                <a:spcPct val="90000"/>
              </a:lnSpc>
              <a:spcBef>
                <a:spcPct val="30000"/>
              </a:spcBef>
              <a:spcAft>
                <a:spcPct val="0"/>
              </a:spcAft>
              <a:buClr>
                <a:schemeClr val="tx2"/>
              </a:buClr>
              <a:buSzPct val="75000"/>
              <a:buBlip>
                <a:blip r:embed="rId4"/>
              </a:buBlip>
              <a:defRPr/>
            </a:pPr>
            <a:r>
              <a:rPr lang="en-US" sz="2000" dirty="0" smtClean="0">
                <a:effectLst>
                  <a:outerShdw blurRad="38100" dist="38100" dir="2700000" algn="tl">
                    <a:srgbClr val="000000"/>
                  </a:outerShdw>
                </a:effectLst>
                <a:latin typeface="Calibri" pitchFamily="34" charset="0"/>
              </a:rPr>
              <a:t>3,500+ customers in 55+ countries</a:t>
            </a:r>
          </a:p>
          <a:p>
            <a:pPr marL="833438" lvl="1" indent="-354013" fontAlgn="base">
              <a:lnSpc>
                <a:spcPct val="90000"/>
              </a:lnSpc>
              <a:spcBef>
                <a:spcPct val="30000"/>
              </a:spcBef>
              <a:spcAft>
                <a:spcPct val="0"/>
              </a:spcAft>
              <a:buClr>
                <a:schemeClr val="tx2"/>
              </a:buClr>
              <a:buSzPct val="75000"/>
              <a:buBlip>
                <a:blip r:embed="rId4"/>
              </a:buBlip>
              <a:defRPr/>
            </a:pPr>
            <a:r>
              <a:rPr lang="en-US" sz="2000" dirty="0" smtClean="0">
                <a:effectLst>
                  <a:outerShdw blurRad="38100" dist="38100" dir="2700000" algn="tl">
                    <a:srgbClr val="000000"/>
                  </a:outerShdw>
                </a:effectLst>
                <a:latin typeface="Calibri" pitchFamily="34" charset="0"/>
              </a:rPr>
              <a:t>Multi-award winning software suite</a:t>
            </a:r>
          </a:p>
          <a:p>
            <a:pPr marL="833438" lvl="1" indent="-354013" fontAlgn="base">
              <a:lnSpc>
                <a:spcPct val="90000"/>
              </a:lnSpc>
              <a:spcBef>
                <a:spcPct val="30000"/>
              </a:spcBef>
              <a:spcAft>
                <a:spcPct val="0"/>
              </a:spcAft>
              <a:buClr>
                <a:schemeClr val="tx2"/>
              </a:buClr>
              <a:buSzPct val="75000"/>
              <a:buBlip>
                <a:blip r:embed="rId4"/>
              </a:buBlip>
              <a:defRPr/>
            </a:pPr>
            <a:r>
              <a:rPr lang="en-US" sz="2000" dirty="0" smtClean="0">
                <a:effectLst>
                  <a:outerShdw blurRad="38100" dist="38100" dir="2700000" algn="tl">
                    <a:srgbClr val="000000"/>
                  </a:outerShdw>
                </a:effectLst>
                <a:latin typeface="Calibri" pitchFamily="34" charset="0"/>
              </a:rPr>
              <a:t>AMLAW100 customers</a:t>
            </a:r>
          </a:p>
        </p:txBody>
      </p:sp>
      <p:sp>
        <p:nvSpPr>
          <p:cNvPr id="18" name="Rounded Rectangle 17"/>
          <p:cNvSpPr/>
          <p:nvPr/>
        </p:nvSpPr>
        <p:spPr bwMode="auto">
          <a:xfrm>
            <a:off x="4920782" y="2140661"/>
            <a:ext cx="1140876" cy="1939620"/>
          </a:xfrm>
          <a:prstGeom prst="roundRect">
            <a:avLst/>
          </a:prstGeom>
          <a:solidFill>
            <a:schemeClr val="tx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sp>
        <p:nvSpPr>
          <p:cNvPr id="19" name="Rounded Rectangle 18"/>
          <p:cNvSpPr/>
          <p:nvPr/>
        </p:nvSpPr>
        <p:spPr bwMode="auto">
          <a:xfrm>
            <a:off x="6101571" y="2140661"/>
            <a:ext cx="1140876" cy="1939620"/>
          </a:xfrm>
          <a:prstGeom prst="roundRect">
            <a:avLst/>
          </a:prstGeom>
          <a:solidFill>
            <a:schemeClr val="tx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sp>
        <p:nvSpPr>
          <p:cNvPr id="20" name="Rounded Rectangle 19"/>
          <p:cNvSpPr/>
          <p:nvPr/>
        </p:nvSpPr>
        <p:spPr bwMode="auto">
          <a:xfrm>
            <a:off x="7282362" y="2140661"/>
            <a:ext cx="1140876" cy="1939620"/>
          </a:xfrm>
          <a:prstGeom prst="roundRect">
            <a:avLst/>
          </a:prstGeom>
          <a:solidFill>
            <a:schemeClr val="tx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sp>
        <p:nvSpPr>
          <p:cNvPr id="44" name="Rounded Rectangle 43"/>
          <p:cNvSpPr/>
          <p:nvPr/>
        </p:nvSpPr>
        <p:spPr bwMode="auto">
          <a:xfrm>
            <a:off x="4920782" y="4154453"/>
            <a:ext cx="1140876" cy="1939620"/>
          </a:xfrm>
          <a:prstGeom prst="roundRect">
            <a:avLst/>
          </a:prstGeom>
          <a:solidFill>
            <a:schemeClr val="tx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sp>
        <p:nvSpPr>
          <p:cNvPr id="45" name="Rounded Rectangle 44"/>
          <p:cNvSpPr/>
          <p:nvPr/>
        </p:nvSpPr>
        <p:spPr bwMode="auto">
          <a:xfrm>
            <a:off x="6101571" y="4154453"/>
            <a:ext cx="1140876" cy="1939620"/>
          </a:xfrm>
          <a:prstGeom prst="roundRect">
            <a:avLst/>
          </a:prstGeom>
          <a:solidFill>
            <a:schemeClr val="tx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sp>
        <p:nvSpPr>
          <p:cNvPr id="46" name="Rounded Rectangle 45"/>
          <p:cNvSpPr/>
          <p:nvPr/>
        </p:nvSpPr>
        <p:spPr bwMode="auto">
          <a:xfrm>
            <a:off x="7282362" y="4154453"/>
            <a:ext cx="1140876" cy="1939620"/>
          </a:xfrm>
          <a:prstGeom prst="roundRect">
            <a:avLst/>
          </a:prstGeom>
          <a:solidFill>
            <a:schemeClr val="tx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pic>
        <p:nvPicPr>
          <p:cNvPr id="5127" name="Picture 2" descr="Best of Microsoft Tech Ed 2008 Winner"/>
          <p:cNvPicPr>
            <a:picLocks noChangeAspect="1" noChangeArrowheads="1"/>
          </p:cNvPicPr>
          <p:nvPr/>
        </p:nvPicPr>
        <p:blipFill>
          <a:blip r:embed="rId5" cstate="print"/>
          <a:srcRect/>
          <a:stretch>
            <a:fillRect/>
          </a:stretch>
        </p:blipFill>
        <p:spPr bwMode="auto">
          <a:xfrm>
            <a:off x="6219528" y="2287235"/>
            <a:ext cx="873136" cy="1637615"/>
          </a:xfrm>
          <a:prstGeom prst="rect">
            <a:avLst/>
          </a:prstGeom>
          <a:noFill/>
          <a:ln w="9525">
            <a:noFill/>
            <a:miter lim="800000"/>
            <a:headEnd/>
            <a:tailEnd/>
          </a:ln>
        </p:spPr>
      </p:pic>
      <p:pic>
        <p:nvPicPr>
          <p:cNvPr id="5128" name="Picture 4" descr="PC Magazine Editors' Choice Award">
            <a:hlinkClick r:id="rId6"/>
          </p:cNvPr>
          <p:cNvPicPr>
            <a:picLocks noChangeAspect="1" noChangeArrowheads="1"/>
          </p:cNvPicPr>
          <p:nvPr/>
        </p:nvPicPr>
        <p:blipFill>
          <a:blip r:embed="rId7" cstate="print"/>
          <a:srcRect/>
          <a:stretch>
            <a:fillRect/>
          </a:stretch>
        </p:blipFill>
        <p:spPr bwMode="auto">
          <a:xfrm>
            <a:off x="6214677" y="4368244"/>
            <a:ext cx="971578" cy="1438191"/>
          </a:xfrm>
          <a:prstGeom prst="rect">
            <a:avLst/>
          </a:prstGeom>
          <a:noFill/>
          <a:ln w="9525">
            <a:noFill/>
            <a:miter lim="800000"/>
            <a:headEnd/>
            <a:tailEnd/>
          </a:ln>
        </p:spPr>
      </p:pic>
      <p:pic>
        <p:nvPicPr>
          <p:cNvPr id="5129" name="Picture 6" descr="PC Magazine Technical Excellence Award">
            <a:hlinkClick r:id="rId8"/>
          </p:cNvPr>
          <p:cNvPicPr>
            <a:picLocks noChangeAspect="1" noChangeArrowheads="1"/>
          </p:cNvPicPr>
          <p:nvPr/>
        </p:nvPicPr>
        <p:blipFill>
          <a:blip r:embed="rId9" cstate="print"/>
          <a:srcRect/>
          <a:stretch>
            <a:fillRect/>
          </a:stretch>
        </p:blipFill>
        <p:spPr bwMode="auto">
          <a:xfrm>
            <a:off x="5019299" y="4674424"/>
            <a:ext cx="895388" cy="895388"/>
          </a:xfrm>
          <a:prstGeom prst="rect">
            <a:avLst/>
          </a:prstGeom>
          <a:noFill/>
          <a:ln w="9525">
            <a:noFill/>
            <a:miter lim="800000"/>
            <a:headEnd/>
            <a:tailEnd/>
          </a:ln>
        </p:spPr>
      </p:pic>
      <p:pic>
        <p:nvPicPr>
          <p:cNvPr id="11" name="Picture 10" descr="it-pro-2008-editors-choice.jpg"/>
          <p:cNvPicPr/>
          <p:nvPr/>
        </p:nvPicPr>
        <p:blipFill>
          <a:blip r:embed="rId10" cstate="print"/>
          <a:stretch>
            <a:fillRect/>
          </a:stretch>
        </p:blipFill>
        <p:spPr>
          <a:xfrm>
            <a:off x="7462638" y="2171724"/>
            <a:ext cx="780792" cy="1814518"/>
          </a:xfrm>
          <a:prstGeom prst="rect">
            <a:avLst/>
          </a:prstGeom>
        </p:spPr>
      </p:pic>
      <p:pic>
        <p:nvPicPr>
          <p:cNvPr id="12" name="Picture 11" descr="CPATECH06TROPHY_100.jpg"/>
          <p:cNvPicPr/>
          <p:nvPr/>
        </p:nvPicPr>
        <p:blipFill>
          <a:blip r:embed="rId11" cstate="print"/>
          <a:stretch>
            <a:fillRect/>
          </a:stretch>
        </p:blipFill>
        <p:spPr>
          <a:xfrm>
            <a:off x="7307295" y="4532304"/>
            <a:ext cx="1036597" cy="1076342"/>
          </a:xfrm>
          <a:prstGeom prst="rect">
            <a:avLst/>
          </a:prstGeom>
        </p:spPr>
      </p:pic>
      <p:pic>
        <p:nvPicPr>
          <p:cNvPr id="14" name="Picture 13" descr="Windows-IT-Pro-Community-Choice-Silver.gif"/>
          <p:cNvPicPr>
            <a:picLocks noChangeAspect="1"/>
          </p:cNvPicPr>
          <p:nvPr/>
        </p:nvPicPr>
        <p:blipFill>
          <a:blip r:embed="rId12" cstate="print"/>
          <a:stretch>
            <a:fillRect/>
          </a:stretch>
        </p:blipFill>
        <p:spPr>
          <a:xfrm>
            <a:off x="4923486" y="2529728"/>
            <a:ext cx="1011353" cy="1242765"/>
          </a:xfrm>
          <a:prstGeom prst="rect">
            <a:avLst/>
          </a:prstGeom>
        </p:spPr>
      </p:pic>
      <p:sp>
        <p:nvSpPr>
          <p:cNvPr id="65" name="Rounded Rectangle 64"/>
          <p:cNvSpPr/>
          <p:nvPr/>
        </p:nvSpPr>
        <p:spPr bwMode="auto">
          <a:xfrm>
            <a:off x="5533208" y="814506"/>
            <a:ext cx="2247975" cy="1244881"/>
          </a:xfrm>
          <a:prstGeom prst="roundRect">
            <a:avLst/>
          </a:prstGeom>
          <a:solidFill>
            <a:schemeClr val="tx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pic>
        <p:nvPicPr>
          <p:cNvPr id="5126" name="Picture 8" descr="Gold_Partner_rgb_6_5.png"/>
          <p:cNvPicPr>
            <a:picLocks noChangeAspect="1"/>
          </p:cNvPicPr>
          <p:nvPr/>
        </p:nvPicPr>
        <p:blipFill>
          <a:blip r:embed="rId13" cstate="print"/>
          <a:srcRect r="65186"/>
          <a:stretch>
            <a:fillRect/>
          </a:stretch>
        </p:blipFill>
        <p:spPr bwMode="auto">
          <a:xfrm>
            <a:off x="5688478" y="940296"/>
            <a:ext cx="1855017" cy="970648"/>
          </a:xfrm>
          <a:prstGeom prst="rect">
            <a:avLst/>
          </a:prstGeom>
          <a:noFill/>
          <a:ln w="9525">
            <a:noFill/>
            <a:miter lim="800000"/>
            <a:headEnd/>
            <a:tailEnd/>
          </a:ln>
        </p:spPr>
      </p:pic>
    </p:spTree>
    <p:extLst>
      <p:ext uri="{BB962C8B-B14F-4D97-AF65-F5344CB8AC3E}">
        <p14:creationId xmlns:p14="http://schemas.microsoft.com/office/powerpoint/2010/main" val="147991900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1034032"/>
          </a:xfrm>
        </p:spPr>
        <p:txBody>
          <a:bodyPr/>
          <a:lstStyle/>
          <a:p>
            <a:r>
              <a:rPr lang="en-US" dirty="0" smtClean="0"/>
              <a:t>Email Management for Legal – </a:t>
            </a:r>
            <a:br>
              <a:rPr lang="en-US" dirty="0" smtClean="0"/>
            </a:br>
            <a:r>
              <a:rPr lang="en-US" dirty="0" smtClean="0"/>
              <a:t>Solution Context</a:t>
            </a:r>
            <a:endParaRPr lang="en-US" dirty="0"/>
          </a:p>
        </p:txBody>
      </p:sp>
      <p:sp>
        <p:nvSpPr>
          <p:cNvPr id="3" name="Text Placeholder 2"/>
          <p:cNvSpPr>
            <a:spLocks noGrp="1"/>
          </p:cNvSpPr>
          <p:nvPr>
            <p:ph type="body" sz="quarter" idx="10"/>
          </p:nvPr>
        </p:nvSpPr>
        <p:spPr>
          <a:xfrm>
            <a:off x="389436" y="1447800"/>
            <a:ext cx="8363938" cy="4233370"/>
          </a:xfrm>
        </p:spPr>
        <p:txBody>
          <a:bodyPr/>
          <a:lstStyle/>
          <a:p>
            <a:r>
              <a:rPr lang="en-US" dirty="0" smtClean="0"/>
              <a:t>SharePoint 2010 allows you to </a:t>
            </a:r>
            <a:r>
              <a:rPr lang="en-CA" dirty="0" smtClean="0"/>
              <a:t>simplify and manage all matter content on a single platform</a:t>
            </a:r>
            <a:endParaRPr lang="en-US" dirty="0" smtClean="0"/>
          </a:p>
          <a:p>
            <a:r>
              <a:rPr lang="en-US" dirty="0" smtClean="0"/>
              <a:t>Legal professionals live in Outlook and Word every day</a:t>
            </a:r>
          </a:p>
          <a:p>
            <a:r>
              <a:rPr lang="en-US" dirty="0" smtClean="0"/>
              <a:t>Colligo provides a solution for capturing, retaining, and finding email and documents: SharePoint and Outlook integration</a:t>
            </a:r>
          </a:p>
          <a:p>
            <a:r>
              <a:rPr lang="en-US" dirty="0" smtClean="0"/>
              <a:t>Together with SharePoint platform, provides a highly extensible solution:</a:t>
            </a:r>
          </a:p>
          <a:p>
            <a:pPr lvl="1"/>
            <a:r>
              <a:rPr lang="en-US" dirty="0" smtClean="0"/>
              <a:t>Workflow processes for specific practice groups</a:t>
            </a:r>
          </a:p>
          <a:p>
            <a:pPr lvl="1"/>
            <a:r>
              <a:rPr lang="en-US" dirty="0" smtClean="0"/>
              <a:t>Custom metadata and tagging</a:t>
            </a:r>
          </a:p>
          <a:p>
            <a:pPr lvl="1"/>
            <a:r>
              <a:rPr lang="en-US" dirty="0" smtClean="0"/>
              <a:t>Rules-based routing of content</a:t>
            </a:r>
          </a:p>
        </p:txBody>
      </p:sp>
    </p:spTree>
    <p:extLst>
      <p:ext uri="{BB962C8B-B14F-4D97-AF65-F5344CB8AC3E}">
        <p14:creationId xmlns:p14="http://schemas.microsoft.com/office/powerpoint/2010/main" val="606050946"/>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446687" y="1223297"/>
            <a:ext cx="3438669" cy="1121871"/>
          </a:xfrm>
          <a:prstGeom prst="roundRect">
            <a:avLst/>
          </a:prstGeom>
          <a:solidFill>
            <a:schemeClr val="tx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3100" b="1" i="0" u="none" strike="noStrike" cap="none" normalizeH="0" baseline="0" smtClean="0">
              <a:ln>
                <a:noFill/>
              </a:ln>
              <a:solidFill>
                <a:schemeClr val="tx1"/>
              </a:solidFill>
              <a:effectLst/>
              <a:latin typeface="Arial" charset="0"/>
            </a:endParaRPr>
          </a:p>
        </p:txBody>
      </p:sp>
      <p:sp>
        <p:nvSpPr>
          <p:cNvPr id="3" name="Title 2"/>
          <p:cNvSpPr>
            <a:spLocks noGrp="1"/>
          </p:cNvSpPr>
          <p:nvPr>
            <p:ph type="title"/>
          </p:nvPr>
        </p:nvSpPr>
        <p:spPr>
          <a:xfrm>
            <a:off x="381000" y="228600"/>
            <a:ext cx="8382000" cy="867833"/>
          </a:xfrm>
        </p:spPr>
        <p:txBody>
          <a:bodyPr/>
          <a:lstStyle/>
          <a:p>
            <a:r>
              <a:rPr lang="en-US" sz="2800" dirty="0">
                <a:effectLst>
                  <a:outerShdw blurRad="38100" dist="38100" dir="2700000" algn="tl">
                    <a:srgbClr val="000000">
                      <a:alpha val="43137"/>
                    </a:srgbClr>
                  </a:outerShdw>
                </a:effectLst>
              </a:rPr>
              <a:t>Email Management for </a:t>
            </a:r>
            <a:r>
              <a:rPr lang="en-US" sz="2800" dirty="0" smtClean="0">
                <a:effectLst>
                  <a:outerShdw blurRad="38100" dist="38100" dir="2700000" algn="tl">
                    <a:srgbClr val="000000">
                      <a:alpha val="43137"/>
                    </a:srgbClr>
                  </a:outerShdw>
                </a:effectLst>
              </a:rPr>
              <a:t>Legal</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 </a:t>
            </a:r>
            <a:r>
              <a:rPr lang="en-CA" sz="2800" dirty="0" smtClean="0"/>
              <a:t>Colligo Solution</a:t>
            </a:r>
            <a:endParaRPr lang="en-CA" sz="2800" dirty="0"/>
          </a:p>
        </p:txBody>
      </p:sp>
      <p:sp>
        <p:nvSpPr>
          <p:cNvPr id="4" name="Text Placeholder 3"/>
          <p:cNvSpPr>
            <a:spLocks noGrp="1"/>
          </p:cNvSpPr>
          <p:nvPr>
            <p:ph type="body" sz="quarter" idx="10"/>
          </p:nvPr>
        </p:nvSpPr>
        <p:spPr>
          <a:xfrm>
            <a:off x="742278" y="1190811"/>
            <a:ext cx="3593054" cy="1200232"/>
          </a:xfrm>
        </p:spPr>
        <p:txBody>
          <a:bodyPr/>
          <a:lstStyle/>
          <a:p>
            <a:pPr marL="0" indent="0" algn="r">
              <a:buNone/>
            </a:pPr>
            <a:r>
              <a:rPr lang="en-US" sz="2000" b="1" dirty="0" smtClean="0">
                <a:solidFill>
                  <a:schemeClr val="accent1"/>
                </a:solidFill>
                <a:effectLst>
                  <a:outerShdw blurRad="38100" dist="38100" dir="2700000" algn="tl">
                    <a:srgbClr val="000000">
                      <a:alpha val="43137"/>
                    </a:srgbClr>
                  </a:outerShdw>
                </a:effectLst>
              </a:rPr>
              <a:t>Colligo provides the solution for capturing, tagging, retaining, and finding email in SharePoint</a:t>
            </a:r>
          </a:p>
        </p:txBody>
      </p:sp>
      <p:pic>
        <p:nvPicPr>
          <p:cNvPr id="5" name="Picture 4" descr="Colligo-Contributor-Add-In.gif"/>
          <p:cNvPicPr>
            <a:picLocks noChangeAspect="1"/>
          </p:cNvPicPr>
          <p:nvPr/>
        </p:nvPicPr>
        <p:blipFill>
          <a:blip r:embed="rId3" cstate="print"/>
          <a:stretch>
            <a:fillRect/>
          </a:stretch>
        </p:blipFill>
        <p:spPr>
          <a:xfrm>
            <a:off x="4691460" y="1365457"/>
            <a:ext cx="2949123" cy="83755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70404938"/>
              </p:ext>
            </p:extLst>
          </p:nvPr>
        </p:nvGraphicFramePr>
        <p:xfrm>
          <a:off x="609600" y="2607235"/>
          <a:ext cx="7888941" cy="3665728"/>
        </p:xfrm>
        <a:graphic>
          <a:graphicData uri="http://schemas.openxmlformats.org/drawingml/2006/table">
            <a:tbl>
              <a:tblPr firstRow="1" bandRow="1">
                <a:tableStyleId>{5C22544A-7EE6-4342-B048-85BDC9FD1C3A}</a:tableStyleId>
              </a:tblPr>
              <a:tblGrid>
                <a:gridCol w="2510118"/>
                <a:gridCol w="5378823"/>
              </a:tblGrid>
              <a:tr h="178475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Colligo Contributor enables users to …</a:t>
                      </a:r>
                    </a:p>
                  </a:txBody>
                  <a:tcPr marT="18288" marB="18288" anchor="ctr">
                    <a:lnL w="12700" cmpd="sng">
                      <a:noFill/>
                    </a:lnL>
                    <a:lnR w="28575" cap="flat" cmpd="sng" algn="ctr">
                      <a:solidFill>
                        <a:schemeClr val="accent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marR="0" lvl="0" indent="-225425" algn="l" defTabSz="914400" rtl="0" eaLnBrk="1" fontAlgn="base" latinLnBrk="0" hangingPunct="1">
                        <a:lnSpc>
                          <a:spcPct val="100000"/>
                        </a:lnSpc>
                        <a:spcBef>
                          <a:spcPts val="400"/>
                        </a:spcBef>
                        <a:spcAft>
                          <a:spcPct val="0"/>
                        </a:spcAft>
                        <a:buClr>
                          <a:schemeClr val="tx2"/>
                        </a:buClr>
                        <a:buSzPct val="75000"/>
                        <a:buFont typeface="Wingdings 2" pitchFamily="18" charset="2"/>
                        <a:buBlip>
                          <a:blip r:embed="rId4"/>
                        </a:buBlip>
                        <a:tabLst/>
                        <a:defRPr/>
                      </a:pPr>
                      <a:r>
                        <a:rPr kumimoji="0" lang="en-US" sz="1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Drag-and-drop emails and attachments directly from Outlook to SharePoint</a:t>
                      </a:r>
                    </a:p>
                    <a:p>
                      <a:pPr marL="225425" marR="0" lvl="0" indent="-225425" algn="l" defTabSz="914400" rtl="0" eaLnBrk="1" fontAlgn="base" latinLnBrk="0" hangingPunct="1">
                        <a:lnSpc>
                          <a:spcPct val="100000"/>
                        </a:lnSpc>
                        <a:spcBef>
                          <a:spcPts val="400"/>
                        </a:spcBef>
                        <a:spcAft>
                          <a:spcPct val="0"/>
                        </a:spcAft>
                        <a:buClr>
                          <a:schemeClr val="tx2"/>
                        </a:buClr>
                        <a:buSzPct val="75000"/>
                        <a:buFont typeface="Wingdings 2" pitchFamily="18" charset="2"/>
                        <a:buBlip>
                          <a:blip r:embed="rId4"/>
                        </a:buBlip>
                        <a:tabLst/>
                        <a:defRPr/>
                      </a:pPr>
                      <a:r>
                        <a:rPr kumimoji="0" lang="en-US" sz="1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Automatically capture email metadata</a:t>
                      </a:r>
                    </a:p>
                    <a:p>
                      <a:pPr marL="225425" marR="0" lvl="0" indent="-225425" algn="l" defTabSz="914400" rtl="0" eaLnBrk="1" fontAlgn="base" latinLnBrk="0" hangingPunct="1">
                        <a:lnSpc>
                          <a:spcPct val="100000"/>
                        </a:lnSpc>
                        <a:spcBef>
                          <a:spcPts val="400"/>
                        </a:spcBef>
                        <a:spcAft>
                          <a:spcPct val="0"/>
                        </a:spcAft>
                        <a:buClr>
                          <a:schemeClr val="tx2"/>
                        </a:buClr>
                        <a:buSzPct val="75000"/>
                        <a:buFont typeface="Wingdings 2" pitchFamily="18" charset="2"/>
                        <a:buBlip>
                          <a:blip r:embed="rId4"/>
                        </a:buBlip>
                        <a:tabLst/>
                        <a:defRPr/>
                      </a:pPr>
                      <a:r>
                        <a:rPr kumimoji="0" lang="en-US" sz="1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View and access SharePoint content directly from Outlook, whether online or offline</a:t>
                      </a:r>
                    </a:p>
                    <a:p>
                      <a:pPr marL="225425" marR="0" lvl="0" indent="-225425" algn="l" defTabSz="914400" rtl="0" eaLnBrk="1" fontAlgn="base" latinLnBrk="0" hangingPunct="1">
                        <a:lnSpc>
                          <a:spcPct val="100000"/>
                        </a:lnSpc>
                        <a:spcBef>
                          <a:spcPts val="400"/>
                        </a:spcBef>
                        <a:spcAft>
                          <a:spcPct val="0"/>
                        </a:spcAft>
                        <a:buClr>
                          <a:schemeClr val="tx2"/>
                        </a:buClr>
                        <a:buSzPct val="75000"/>
                        <a:buFont typeface="Wingdings 2" pitchFamily="18" charset="2"/>
                        <a:buBlip>
                          <a:blip r:embed="rId4"/>
                        </a:buBlip>
                        <a:tabLst/>
                        <a:defRPr/>
                      </a:pPr>
                      <a:r>
                        <a:rPr kumimoji="0" lang="en-US" sz="1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Automatically upload attachments to SharePoint when sending an email; file replaced with links in email</a:t>
                      </a:r>
                    </a:p>
                    <a:p>
                      <a:pPr marL="225425" marR="0" lvl="0" indent="-225425" algn="l" defTabSz="914400" rtl="0" eaLnBrk="1" fontAlgn="base" latinLnBrk="0" hangingPunct="1">
                        <a:lnSpc>
                          <a:spcPct val="100000"/>
                        </a:lnSpc>
                        <a:spcBef>
                          <a:spcPts val="400"/>
                        </a:spcBef>
                        <a:spcAft>
                          <a:spcPct val="0"/>
                        </a:spcAft>
                        <a:buClr>
                          <a:schemeClr val="tx2"/>
                        </a:buClr>
                        <a:buSzPct val="75000"/>
                        <a:buFont typeface="Wingdings 2" pitchFamily="18" charset="2"/>
                        <a:buBlip>
                          <a:blip r:embed="rId4"/>
                        </a:buBlip>
                        <a:tabLst/>
                        <a:defRPr/>
                      </a:pPr>
                      <a:r>
                        <a:rPr kumimoji="0" lang="en-US" sz="1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Enjoy a familiar Outlook interface to SharePoint, with minimal retraining</a:t>
                      </a:r>
                    </a:p>
                  </a:txBody>
                  <a:tcPr marT="18288" marB="18288" anchor="ctr">
                    <a:lnL w="28575" cap="flat" cmpd="sng" algn="ctr">
                      <a:solidFill>
                        <a:schemeClr val="accent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r"/>
                      <a:endParaRPr lang="en-US" sz="400" dirty="0">
                        <a:solidFill>
                          <a:schemeClr val="tx2"/>
                        </a:solidFill>
                      </a:endParaRPr>
                    </a:p>
                  </a:txBody>
                  <a:tcPr marT="18288" marB="18288" anchor="ctr">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400" b="0" dirty="0"/>
                    </a:p>
                  </a:txBody>
                  <a:tcPr marT="18288" marB="18288"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7001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solidFill>
                        </a:rPr>
                        <a:t>Supports on-premise and cloud environments, e.g.</a:t>
                      </a:r>
                      <a:r>
                        <a:rPr lang="en-US" sz="1800" b="1" baseline="0" dirty="0" smtClean="0">
                          <a:solidFill>
                            <a:schemeClr val="accent1"/>
                          </a:solidFill>
                        </a:rPr>
                        <a:t> </a:t>
                      </a:r>
                      <a:r>
                        <a:rPr lang="en-US" sz="1800" b="1" dirty="0" smtClean="0">
                          <a:solidFill>
                            <a:schemeClr val="accent1"/>
                          </a:solidFill>
                        </a:rPr>
                        <a:t>BPOS/Office365</a:t>
                      </a:r>
                    </a:p>
                  </a:txBody>
                  <a:tcPr marT="18288" marB="18288" anchor="ctr">
                    <a:lnL w="12700" cmpd="sng">
                      <a:noFill/>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marR="0" lvl="0" indent="-225425" algn="l" defTabSz="914400" rtl="0" eaLnBrk="1" fontAlgn="base" latinLnBrk="0" hangingPunct="1">
                        <a:lnSpc>
                          <a:spcPct val="100000"/>
                        </a:lnSpc>
                        <a:spcBef>
                          <a:spcPts val="400"/>
                        </a:spcBef>
                        <a:spcAft>
                          <a:spcPct val="0"/>
                        </a:spcAft>
                        <a:buClr>
                          <a:schemeClr val="tx2"/>
                        </a:buClr>
                        <a:buSzPct val="75000"/>
                        <a:buFont typeface="Wingdings 2" pitchFamily="18" charset="2"/>
                        <a:buBlip>
                          <a:blip r:embed="rId4"/>
                        </a:buBlip>
                        <a:tabLst/>
                        <a:defRPr/>
                      </a:pPr>
                      <a:r>
                        <a:rPr kumimoji="0" lang="en-US" sz="1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Small footprint, client-only application</a:t>
                      </a:r>
                    </a:p>
                    <a:p>
                      <a:pPr marL="225425" marR="0" lvl="0" indent="-225425" algn="l" defTabSz="914400" rtl="0" eaLnBrk="1" fontAlgn="base" latinLnBrk="0" hangingPunct="1">
                        <a:lnSpc>
                          <a:spcPct val="100000"/>
                        </a:lnSpc>
                        <a:spcBef>
                          <a:spcPts val="400"/>
                        </a:spcBef>
                        <a:spcAft>
                          <a:spcPct val="0"/>
                        </a:spcAft>
                        <a:buClr>
                          <a:schemeClr val="tx2"/>
                        </a:buClr>
                        <a:buSzPct val="75000"/>
                        <a:buFont typeface="Wingdings 2" pitchFamily="18" charset="2"/>
                        <a:buBlip>
                          <a:blip r:embed="rId4"/>
                        </a:buBlip>
                        <a:tabLst/>
                        <a:defRPr/>
                      </a:pPr>
                      <a:r>
                        <a:rPr kumimoji="0" lang="en-US" sz="1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Configurable deployment package and open API</a:t>
                      </a:r>
                    </a:p>
                  </a:txBody>
                  <a:tcPr marT="18288" marB="18288" anchor="ctr">
                    <a:lnL w="28575"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65154563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Colligo Contributor</a:t>
            </a:r>
            <a:r>
              <a:rPr lang="en-US" dirty="0" smtClean="0"/>
              <a:t/>
            </a:r>
            <a:br>
              <a:rPr lang="en-US" dirty="0" smtClean="0"/>
            </a:br>
            <a:r>
              <a:rPr lang="en-US" sz="2400" dirty="0" smtClean="0"/>
              <a:t>Email Management for SharePoint</a:t>
            </a:r>
            <a:r>
              <a:rPr lang="en-US" dirty="0" smtClean="0"/>
              <a:t/>
            </a:r>
            <a:br>
              <a:rPr lang="en-US" dirty="0" smtClean="0"/>
            </a:br>
            <a:endParaRPr lang="en-CA" dirty="0"/>
          </a:p>
        </p:txBody>
      </p:sp>
      <p:sp>
        <p:nvSpPr>
          <p:cNvPr id="13" name="TextBox 12"/>
          <p:cNvSpPr txBox="1"/>
          <p:nvPr/>
        </p:nvSpPr>
        <p:spPr>
          <a:xfrm>
            <a:off x="4154237" y="1474694"/>
            <a:ext cx="4158190" cy="553998"/>
          </a:xfrm>
          <a:prstGeom prst="rect">
            <a:avLst/>
          </a:prstGeom>
          <a:noFill/>
        </p:spPr>
        <p:txBody>
          <a:bodyPr wrap="none" lIns="0" tIns="0" rIns="0" bIns="0" rtlCol="0">
            <a:spAutoFit/>
          </a:bodyPr>
          <a:lstStyle/>
          <a:p>
            <a:pPr algn="ctr" eaLnBrk="0" hangingPunct="0">
              <a:lnSpc>
                <a:spcPct val="90000"/>
              </a:lnSpc>
              <a:spcBef>
                <a:spcPct val="30000"/>
              </a:spcBef>
              <a:spcAft>
                <a:spcPct val="5000"/>
              </a:spcAft>
              <a:defRPr/>
            </a:pPr>
            <a:r>
              <a:rPr lang="en-US" sz="2000" kern="0" dirty="0" smtClean="0">
                <a:solidFill>
                  <a:schemeClr val="accent1"/>
                </a:solidFill>
                <a:latin typeface="+mn-lt"/>
              </a:rPr>
              <a:t>Drag &amp; drop emails and attachments</a:t>
            </a:r>
            <a:br>
              <a:rPr lang="en-US" sz="2000" kern="0" dirty="0" smtClean="0">
                <a:solidFill>
                  <a:schemeClr val="accent1"/>
                </a:solidFill>
                <a:latin typeface="+mn-lt"/>
              </a:rPr>
            </a:br>
            <a:r>
              <a:rPr lang="en-US" sz="2000" kern="0" dirty="0" smtClean="0">
                <a:solidFill>
                  <a:schemeClr val="accent1"/>
                </a:solidFill>
                <a:latin typeface="+mn-lt"/>
              </a:rPr>
              <a:t> to SharePoint folders</a:t>
            </a:r>
            <a:endParaRPr lang="en-CA" sz="2000" kern="0" dirty="0" smtClean="0">
              <a:solidFill>
                <a:schemeClr val="accent1"/>
              </a:solidFill>
              <a:latin typeface="+mn-lt"/>
            </a:endParaRPr>
          </a:p>
        </p:txBody>
      </p:sp>
      <p:pic>
        <p:nvPicPr>
          <p:cNvPr id="14" name="Picture 13" descr="National-Grid-Logo.png"/>
          <p:cNvPicPr>
            <a:picLocks noChangeAspect="1"/>
          </p:cNvPicPr>
          <p:nvPr/>
        </p:nvPicPr>
        <p:blipFill>
          <a:blip r:embed="rId3" cstate="print"/>
          <a:stretch>
            <a:fillRect/>
          </a:stretch>
        </p:blipFill>
        <p:spPr>
          <a:xfrm>
            <a:off x="-1431359" y="5414997"/>
            <a:ext cx="1327450" cy="275323"/>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22" y="2092510"/>
            <a:ext cx="5560868" cy="3332246"/>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12" name="Notched Right Arrow 11"/>
          <p:cNvSpPr/>
          <p:nvPr/>
        </p:nvSpPr>
        <p:spPr>
          <a:xfrm rot="10800000">
            <a:off x="4873022" y="3571944"/>
            <a:ext cx="603231" cy="294600"/>
          </a:xfrm>
          <a:prstGeom prst="notchedRightArrow">
            <a:avLst/>
          </a:prstGeom>
          <a:solidFill>
            <a:schemeClr val="accent5">
              <a:lumMod val="5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030" name="Freeform 6"/>
          <p:cNvSpPr>
            <a:spLocks noEditPoints="1"/>
          </p:cNvSpPr>
          <p:nvPr/>
        </p:nvSpPr>
        <p:spPr bwMode="auto">
          <a:xfrm>
            <a:off x="207981" y="1788608"/>
            <a:ext cx="680739" cy="807885"/>
          </a:xfrm>
          <a:custGeom>
            <a:avLst/>
            <a:gdLst/>
            <a:ahLst/>
            <a:cxnLst>
              <a:cxn ang="0">
                <a:pos x="103" y="0"/>
              </a:cxn>
              <a:cxn ang="0">
                <a:pos x="103" y="22"/>
              </a:cxn>
              <a:cxn ang="0">
                <a:pos x="55" y="77"/>
              </a:cxn>
              <a:cxn ang="0">
                <a:pos x="37" y="154"/>
              </a:cxn>
              <a:cxn ang="0">
                <a:pos x="39" y="167"/>
              </a:cxn>
              <a:cxn ang="0">
                <a:pos x="42" y="170"/>
              </a:cxn>
              <a:cxn ang="0">
                <a:pos x="46" y="166"/>
              </a:cxn>
              <a:cxn ang="0">
                <a:pos x="70" y="156"/>
              </a:cxn>
              <a:cxn ang="0">
                <a:pos x="100" y="177"/>
              </a:cxn>
              <a:cxn ang="0">
                <a:pos x="113" y="227"/>
              </a:cxn>
              <a:cxn ang="0">
                <a:pos x="98" y="281"/>
              </a:cxn>
              <a:cxn ang="0">
                <a:pos x="62" y="304"/>
              </a:cxn>
              <a:cxn ang="0">
                <a:pos x="19" y="273"/>
              </a:cxn>
              <a:cxn ang="0">
                <a:pos x="0" y="189"/>
              </a:cxn>
              <a:cxn ang="0">
                <a:pos x="25" y="78"/>
              </a:cxn>
              <a:cxn ang="0">
                <a:pos x="103" y="0"/>
              </a:cxn>
              <a:cxn ang="0">
                <a:pos x="246" y="0"/>
              </a:cxn>
              <a:cxn ang="0">
                <a:pos x="246" y="22"/>
              </a:cxn>
              <a:cxn ang="0">
                <a:pos x="198" y="77"/>
              </a:cxn>
              <a:cxn ang="0">
                <a:pos x="180" y="154"/>
              </a:cxn>
              <a:cxn ang="0">
                <a:pos x="182" y="167"/>
              </a:cxn>
              <a:cxn ang="0">
                <a:pos x="185" y="170"/>
              </a:cxn>
              <a:cxn ang="0">
                <a:pos x="189" y="166"/>
              </a:cxn>
              <a:cxn ang="0">
                <a:pos x="213" y="156"/>
              </a:cxn>
              <a:cxn ang="0">
                <a:pos x="243" y="177"/>
              </a:cxn>
              <a:cxn ang="0">
                <a:pos x="256" y="227"/>
              </a:cxn>
              <a:cxn ang="0">
                <a:pos x="241" y="281"/>
              </a:cxn>
              <a:cxn ang="0">
                <a:pos x="205" y="304"/>
              </a:cxn>
              <a:cxn ang="0">
                <a:pos x="162" y="273"/>
              </a:cxn>
              <a:cxn ang="0">
                <a:pos x="144" y="189"/>
              </a:cxn>
              <a:cxn ang="0">
                <a:pos x="168" y="78"/>
              </a:cxn>
              <a:cxn ang="0">
                <a:pos x="246" y="0"/>
              </a:cxn>
            </a:cxnLst>
            <a:rect l="0" t="0" r="r" b="b"/>
            <a:pathLst>
              <a:path w="256" h="304">
                <a:moveTo>
                  <a:pt x="103" y="0"/>
                </a:moveTo>
                <a:cubicBezTo>
                  <a:pt x="103" y="22"/>
                  <a:pt x="103" y="22"/>
                  <a:pt x="103" y="22"/>
                </a:cubicBezTo>
                <a:cubicBezTo>
                  <a:pt x="83" y="34"/>
                  <a:pt x="66" y="52"/>
                  <a:pt x="55" y="77"/>
                </a:cubicBezTo>
                <a:cubicBezTo>
                  <a:pt x="43" y="102"/>
                  <a:pt x="37" y="127"/>
                  <a:pt x="37" y="154"/>
                </a:cubicBezTo>
                <a:cubicBezTo>
                  <a:pt x="37" y="160"/>
                  <a:pt x="38" y="164"/>
                  <a:pt x="39" y="167"/>
                </a:cubicBezTo>
                <a:cubicBezTo>
                  <a:pt x="40" y="169"/>
                  <a:pt x="41" y="170"/>
                  <a:pt x="42" y="170"/>
                </a:cubicBezTo>
                <a:cubicBezTo>
                  <a:pt x="43" y="170"/>
                  <a:pt x="44" y="168"/>
                  <a:pt x="46" y="166"/>
                </a:cubicBezTo>
                <a:cubicBezTo>
                  <a:pt x="52" y="159"/>
                  <a:pt x="60" y="156"/>
                  <a:pt x="70" y="156"/>
                </a:cubicBezTo>
                <a:cubicBezTo>
                  <a:pt x="81" y="156"/>
                  <a:pt x="91" y="163"/>
                  <a:pt x="100" y="177"/>
                </a:cubicBezTo>
                <a:cubicBezTo>
                  <a:pt x="109" y="191"/>
                  <a:pt x="113" y="208"/>
                  <a:pt x="113" y="227"/>
                </a:cubicBezTo>
                <a:cubicBezTo>
                  <a:pt x="113" y="248"/>
                  <a:pt x="108" y="266"/>
                  <a:pt x="98" y="281"/>
                </a:cubicBezTo>
                <a:cubicBezTo>
                  <a:pt x="88" y="297"/>
                  <a:pt x="76" y="304"/>
                  <a:pt x="62" y="304"/>
                </a:cubicBezTo>
                <a:cubicBezTo>
                  <a:pt x="45" y="304"/>
                  <a:pt x="31" y="294"/>
                  <a:pt x="19" y="273"/>
                </a:cubicBezTo>
                <a:cubicBezTo>
                  <a:pt x="7" y="252"/>
                  <a:pt x="0" y="224"/>
                  <a:pt x="0" y="189"/>
                </a:cubicBezTo>
                <a:cubicBezTo>
                  <a:pt x="0" y="148"/>
                  <a:pt x="9" y="111"/>
                  <a:pt x="25" y="78"/>
                </a:cubicBezTo>
                <a:cubicBezTo>
                  <a:pt x="42" y="46"/>
                  <a:pt x="68" y="20"/>
                  <a:pt x="103" y="0"/>
                </a:cubicBezTo>
                <a:close/>
                <a:moveTo>
                  <a:pt x="246" y="0"/>
                </a:moveTo>
                <a:cubicBezTo>
                  <a:pt x="246" y="22"/>
                  <a:pt x="246" y="22"/>
                  <a:pt x="246" y="22"/>
                </a:cubicBezTo>
                <a:cubicBezTo>
                  <a:pt x="226" y="34"/>
                  <a:pt x="209" y="52"/>
                  <a:pt x="198" y="77"/>
                </a:cubicBezTo>
                <a:cubicBezTo>
                  <a:pt x="186" y="102"/>
                  <a:pt x="180" y="127"/>
                  <a:pt x="180" y="154"/>
                </a:cubicBezTo>
                <a:cubicBezTo>
                  <a:pt x="180" y="160"/>
                  <a:pt x="181" y="164"/>
                  <a:pt x="182" y="167"/>
                </a:cubicBezTo>
                <a:cubicBezTo>
                  <a:pt x="183" y="169"/>
                  <a:pt x="184" y="170"/>
                  <a:pt x="185" y="170"/>
                </a:cubicBezTo>
                <a:cubicBezTo>
                  <a:pt x="186" y="170"/>
                  <a:pt x="187" y="168"/>
                  <a:pt x="189" y="166"/>
                </a:cubicBezTo>
                <a:cubicBezTo>
                  <a:pt x="195" y="159"/>
                  <a:pt x="203" y="156"/>
                  <a:pt x="213" y="156"/>
                </a:cubicBezTo>
                <a:cubicBezTo>
                  <a:pt x="224" y="156"/>
                  <a:pt x="234" y="163"/>
                  <a:pt x="243" y="177"/>
                </a:cubicBezTo>
                <a:cubicBezTo>
                  <a:pt x="252" y="191"/>
                  <a:pt x="256" y="208"/>
                  <a:pt x="256" y="227"/>
                </a:cubicBezTo>
                <a:cubicBezTo>
                  <a:pt x="256" y="248"/>
                  <a:pt x="251" y="266"/>
                  <a:pt x="241" y="281"/>
                </a:cubicBezTo>
                <a:cubicBezTo>
                  <a:pt x="231" y="297"/>
                  <a:pt x="219" y="304"/>
                  <a:pt x="205" y="304"/>
                </a:cubicBezTo>
                <a:cubicBezTo>
                  <a:pt x="188" y="304"/>
                  <a:pt x="174" y="294"/>
                  <a:pt x="162" y="273"/>
                </a:cubicBezTo>
                <a:cubicBezTo>
                  <a:pt x="150" y="252"/>
                  <a:pt x="144" y="224"/>
                  <a:pt x="144" y="189"/>
                </a:cubicBezTo>
                <a:cubicBezTo>
                  <a:pt x="144" y="148"/>
                  <a:pt x="152" y="111"/>
                  <a:pt x="168" y="78"/>
                </a:cubicBezTo>
                <a:cubicBezTo>
                  <a:pt x="185" y="46"/>
                  <a:pt x="211" y="20"/>
                  <a:pt x="246" y="0"/>
                </a:cubicBez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noEditPoints="1"/>
          </p:cNvSpPr>
          <p:nvPr/>
        </p:nvSpPr>
        <p:spPr bwMode="auto">
          <a:xfrm>
            <a:off x="2611101" y="4607112"/>
            <a:ext cx="680739" cy="807885"/>
          </a:xfrm>
          <a:custGeom>
            <a:avLst/>
            <a:gdLst/>
            <a:ahLst/>
            <a:cxnLst>
              <a:cxn ang="0">
                <a:pos x="10" y="304"/>
              </a:cxn>
              <a:cxn ang="0">
                <a:pos x="10" y="282"/>
              </a:cxn>
              <a:cxn ang="0">
                <a:pos x="58" y="227"/>
              </a:cxn>
              <a:cxn ang="0">
                <a:pos x="75" y="150"/>
              </a:cxn>
              <a:cxn ang="0">
                <a:pos x="74" y="137"/>
              </a:cxn>
              <a:cxn ang="0">
                <a:pos x="71" y="135"/>
              </a:cxn>
              <a:cxn ang="0">
                <a:pos x="67" y="138"/>
              </a:cxn>
              <a:cxn ang="0">
                <a:pos x="43" y="149"/>
              </a:cxn>
              <a:cxn ang="0">
                <a:pos x="13" y="127"/>
              </a:cxn>
              <a:cxn ang="0">
                <a:pos x="0" y="77"/>
              </a:cxn>
              <a:cxn ang="0">
                <a:pos x="15" y="23"/>
              </a:cxn>
              <a:cxn ang="0">
                <a:pos x="51" y="0"/>
              </a:cxn>
              <a:cxn ang="0">
                <a:pos x="94" y="31"/>
              </a:cxn>
              <a:cxn ang="0">
                <a:pos x="113" y="115"/>
              </a:cxn>
              <a:cxn ang="0">
                <a:pos x="88" y="226"/>
              </a:cxn>
              <a:cxn ang="0">
                <a:pos x="10" y="304"/>
              </a:cxn>
              <a:cxn ang="0">
                <a:pos x="153" y="304"/>
              </a:cxn>
              <a:cxn ang="0">
                <a:pos x="153" y="282"/>
              </a:cxn>
              <a:cxn ang="0">
                <a:pos x="201" y="227"/>
              </a:cxn>
              <a:cxn ang="0">
                <a:pos x="219" y="150"/>
              </a:cxn>
              <a:cxn ang="0">
                <a:pos x="217" y="137"/>
              </a:cxn>
              <a:cxn ang="0">
                <a:pos x="214" y="135"/>
              </a:cxn>
              <a:cxn ang="0">
                <a:pos x="210" y="138"/>
              </a:cxn>
              <a:cxn ang="0">
                <a:pos x="186" y="149"/>
              </a:cxn>
              <a:cxn ang="0">
                <a:pos x="156" y="127"/>
              </a:cxn>
              <a:cxn ang="0">
                <a:pos x="143" y="77"/>
              </a:cxn>
              <a:cxn ang="0">
                <a:pos x="158" y="23"/>
              </a:cxn>
              <a:cxn ang="0">
                <a:pos x="194" y="0"/>
              </a:cxn>
              <a:cxn ang="0">
                <a:pos x="237" y="31"/>
              </a:cxn>
              <a:cxn ang="0">
                <a:pos x="256" y="115"/>
              </a:cxn>
              <a:cxn ang="0">
                <a:pos x="231" y="226"/>
              </a:cxn>
              <a:cxn ang="0">
                <a:pos x="153" y="304"/>
              </a:cxn>
            </a:cxnLst>
            <a:rect l="0" t="0" r="r" b="b"/>
            <a:pathLst>
              <a:path w="256" h="304">
                <a:moveTo>
                  <a:pt x="10" y="304"/>
                </a:moveTo>
                <a:cubicBezTo>
                  <a:pt x="10" y="282"/>
                  <a:pt x="10" y="282"/>
                  <a:pt x="10" y="282"/>
                </a:cubicBezTo>
                <a:cubicBezTo>
                  <a:pt x="30" y="270"/>
                  <a:pt x="46" y="252"/>
                  <a:pt x="58" y="227"/>
                </a:cubicBezTo>
                <a:cubicBezTo>
                  <a:pt x="70" y="202"/>
                  <a:pt x="75" y="177"/>
                  <a:pt x="75" y="150"/>
                </a:cubicBezTo>
                <a:cubicBezTo>
                  <a:pt x="75" y="144"/>
                  <a:pt x="75" y="140"/>
                  <a:pt x="74" y="137"/>
                </a:cubicBezTo>
                <a:cubicBezTo>
                  <a:pt x="73" y="135"/>
                  <a:pt x="72" y="135"/>
                  <a:pt x="71" y="135"/>
                </a:cubicBezTo>
                <a:cubicBezTo>
                  <a:pt x="70" y="135"/>
                  <a:pt x="69" y="136"/>
                  <a:pt x="67" y="138"/>
                </a:cubicBezTo>
                <a:cubicBezTo>
                  <a:pt x="60" y="145"/>
                  <a:pt x="52" y="149"/>
                  <a:pt x="43" y="149"/>
                </a:cubicBezTo>
                <a:cubicBezTo>
                  <a:pt x="31" y="149"/>
                  <a:pt x="21" y="142"/>
                  <a:pt x="13" y="127"/>
                </a:cubicBezTo>
                <a:cubicBezTo>
                  <a:pt x="4" y="113"/>
                  <a:pt x="0" y="97"/>
                  <a:pt x="0" y="77"/>
                </a:cubicBezTo>
                <a:cubicBezTo>
                  <a:pt x="0" y="56"/>
                  <a:pt x="5" y="38"/>
                  <a:pt x="15" y="23"/>
                </a:cubicBezTo>
                <a:cubicBezTo>
                  <a:pt x="25" y="8"/>
                  <a:pt x="37" y="0"/>
                  <a:pt x="51" y="0"/>
                </a:cubicBezTo>
                <a:cubicBezTo>
                  <a:pt x="68" y="0"/>
                  <a:pt x="82" y="10"/>
                  <a:pt x="94" y="31"/>
                </a:cubicBezTo>
                <a:cubicBezTo>
                  <a:pt x="107" y="52"/>
                  <a:pt x="113" y="80"/>
                  <a:pt x="113" y="115"/>
                </a:cubicBezTo>
                <a:cubicBezTo>
                  <a:pt x="113" y="156"/>
                  <a:pt x="104" y="193"/>
                  <a:pt x="88" y="226"/>
                </a:cubicBezTo>
                <a:cubicBezTo>
                  <a:pt x="71" y="258"/>
                  <a:pt x="45" y="284"/>
                  <a:pt x="10" y="304"/>
                </a:cubicBezTo>
                <a:close/>
                <a:moveTo>
                  <a:pt x="153" y="304"/>
                </a:moveTo>
                <a:cubicBezTo>
                  <a:pt x="153" y="282"/>
                  <a:pt x="153" y="282"/>
                  <a:pt x="153" y="282"/>
                </a:cubicBezTo>
                <a:cubicBezTo>
                  <a:pt x="173" y="270"/>
                  <a:pt x="189" y="252"/>
                  <a:pt x="201" y="227"/>
                </a:cubicBezTo>
                <a:cubicBezTo>
                  <a:pt x="213" y="202"/>
                  <a:pt x="219" y="177"/>
                  <a:pt x="219" y="150"/>
                </a:cubicBezTo>
                <a:cubicBezTo>
                  <a:pt x="219" y="144"/>
                  <a:pt x="218" y="140"/>
                  <a:pt x="217" y="137"/>
                </a:cubicBezTo>
                <a:cubicBezTo>
                  <a:pt x="216" y="135"/>
                  <a:pt x="215" y="135"/>
                  <a:pt x="214" y="135"/>
                </a:cubicBezTo>
                <a:cubicBezTo>
                  <a:pt x="213" y="135"/>
                  <a:pt x="212" y="136"/>
                  <a:pt x="210" y="138"/>
                </a:cubicBezTo>
                <a:cubicBezTo>
                  <a:pt x="203" y="145"/>
                  <a:pt x="195" y="149"/>
                  <a:pt x="186" y="149"/>
                </a:cubicBezTo>
                <a:cubicBezTo>
                  <a:pt x="174" y="149"/>
                  <a:pt x="164" y="142"/>
                  <a:pt x="156" y="127"/>
                </a:cubicBezTo>
                <a:cubicBezTo>
                  <a:pt x="147" y="113"/>
                  <a:pt x="143" y="97"/>
                  <a:pt x="143" y="77"/>
                </a:cubicBezTo>
                <a:cubicBezTo>
                  <a:pt x="143" y="56"/>
                  <a:pt x="148" y="38"/>
                  <a:pt x="158" y="23"/>
                </a:cubicBezTo>
                <a:cubicBezTo>
                  <a:pt x="168" y="8"/>
                  <a:pt x="180" y="0"/>
                  <a:pt x="194" y="0"/>
                </a:cubicBezTo>
                <a:cubicBezTo>
                  <a:pt x="211" y="0"/>
                  <a:pt x="225" y="10"/>
                  <a:pt x="237" y="31"/>
                </a:cubicBezTo>
                <a:cubicBezTo>
                  <a:pt x="250" y="52"/>
                  <a:pt x="256" y="80"/>
                  <a:pt x="256" y="115"/>
                </a:cubicBezTo>
                <a:cubicBezTo>
                  <a:pt x="256" y="156"/>
                  <a:pt x="247" y="193"/>
                  <a:pt x="231" y="226"/>
                </a:cubicBezTo>
                <a:cubicBezTo>
                  <a:pt x="214" y="258"/>
                  <a:pt x="188" y="284"/>
                  <a:pt x="153" y="304"/>
                </a:cubicBez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304083" y="1963523"/>
            <a:ext cx="2962656" cy="3443923"/>
          </a:xfrm>
        </p:spPr>
        <p:txBody>
          <a:bodyPr lIns="0" tIns="0" rIns="0" bIns="0"/>
          <a:lstStyle/>
          <a:p>
            <a:pPr marL="0" indent="0">
              <a:buNone/>
            </a:pPr>
            <a:r>
              <a:rPr lang="en-US" sz="2000" dirty="0" err="1" smtClean="0"/>
              <a:t>Colligo</a:t>
            </a:r>
            <a:r>
              <a:rPr lang="en-US" sz="2000" dirty="0" smtClean="0"/>
              <a:t> Contributor has driven better collaboration within our legal team because it ensures that all case-related emails and documents are easily uploaded to SharePoint, tagged with accurate metadata, and available both online or offline.</a:t>
            </a:r>
            <a:endParaRPr lang="en-CA" sz="2000" dirty="0" smtClean="0"/>
          </a:p>
          <a:p>
            <a:pPr marL="176213" lvl="1" indent="-176213" algn="r">
              <a:buNone/>
            </a:pPr>
            <a:r>
              <a:rPr lang="en-CA" sz="1800" i="1" dirty="0" smtClean="0"/>
              <a:t>– Adam Davidson, Solicitor, National Grid, U.K.</a:t>
            </a:r>
          </a:p>
        </p:txBody>
      </p:sp>
    </p:spTree>
    <p:extLst>
      <p:ext uri="{BB962C8B-B14F-4D97-AF65-F5344CB8AC3E}">
        <p14:creationId xmlns:p14="http://schemas.microsoft.com/office/powerpoint/2010/main" val="2585771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 for Law Firms: Secure Extranet</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52316877"/>
              </p:ext>
            </p:extLst>
          </p:nvPr>
        </p:nvGraphicFramePr>
        <p:xfrm>
          <a:off x="609600" y="1757381"/>
          <a:ext cx="7888941" cy="4280408"/>
        </p:xfrm>
        <a:graphic>
          <a:graphicData uri="http://schemas.openxmlformats.org/drawingml/2006/table">
            <a:tbl>
              <a:tblPr firstRow="1" bandRow="1">
                <a:tableStyleId>{5C22544A-7EE6-4342-B048-85BDC9FD1C3A}</a:tableStyleId>
              </a:tblPr>
              <a:tblGrid>
                <a:gridCol w="1929205"/>
                <a:gridCol w="5959736"/>
              </a:tblGrid>
              <a:tr h="178475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accent1"/>
                          </a:solidFill>
                        </a:rPr>
                        <a:t>Example scenario</a:t>
                      </a:r>
                    </a:p>
                  </a:txBody>
                  <a:tcPr marT="18288" marB="18288" anchor="ctr">
                    <a:lnL w="12700" cmpd="sng">
                      <a:noFill/>
                    </a:lnL>
                    <a:lnR w="28575" cap="flat" cmpd="sng" algn="ctr">
                      <a:solidFill>
                        <a:schemeClr val="accent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marR="0" lvl="0" indent="-225425" algn="l" defTabSz="914400" rtl="0" eaLnBrk="1" fontAlgn="base" latinLnBrk="0" hangingPunct="1">
                        <a:lnSpc>
                          <a:spcPct val="100000"/>
                        </a:lnSpc>
                        <a:spcBef>
                          <a:spcPts val="400"/>
                        </a:spcBef>
                        <a:spcAft>
                          <a:spcPct val="0"/>
                        </a:spcAft>
                        <a:buClr>
                          <a:schemeClr val="tx2"/>
                        </a:buClr>
                        <a:buSzPct val="75000"/>
                        <a:buFont typeface="Wingdings 2" pitchFamily="18" charset="2"/>
                        <a:buBlip>
                          <a:blip r:embed="rId3"/>
                        </a:buBlip>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Lawyer emails a contract to client, with link to attachment in SharePoint extranet (using </a:t>
                      </a:r>
                      <a:r>
                        <a:rPr kumimoji="0" lang="en-US" sz="18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mn-lt"/>
                          <a:cs typeface="+mn-cs"/>
                        </a:rPr>
                        <a:t>Colligo</a:t>
                      </a:r>
                      <a:r>
                        <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 ‘attachment manager’)</a:t>
                      </a:r>
                    </a:p>
                    <a:p>
                      <a:pPr marL="225425" marR="0" lvl="0" indent="-225425" algn="l" defTabSz="914400" rtl="0" eaLnBrk="1" fontAlgn="base" latinLnBrk="0" hangingPunct="1">
                        <a:lnSpc>
                          <a:spcPct val="100000"/>
                        </a:lnSpc>
                        <a:spcBef>
                          <a:spcPts val="400"/>
                        </a:spcBef>
                        <a:spcAft>
                          <a:spcPct val="0"/>
                        </a:spcAft>
                        <a:buClr>
                          <a:schemeClr val="tx2"/>
                        </a:buClr>
                        <a:buSzPct val="75000"/>
                        <a:buFont typeface="Wingdings 2" pitchFamily="18" charset="2"/>
                        <a:buBlip>
                          <a:blip r:embed="rId3"/>
                        </a:buBlip>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Client securely opens document on extranet site, using their own unique credentials</a:t>
                      </a:r>
                    </a:p>
                    <a:p>
                      <a:pPr marL="225425" marR="0" lvl="0" indent="-225425" algn="l" defTabSz="914400" rtl="0" eaLnBrk="1" fontAlgn="base" latinLnBrk="0" hangingPunct="1">
                        <a:lnSpc>
                          <a:spcPct val="100000"/>
                        </a:lnSpc>
                        <a:spcBef>
                          <a:spcPts val="400"/>
                        </a:spcBef>
                        <a:spcAft>
                          <a:spcPct val="0"/>
                        </a:spcAft>
                        <a:buClr>
                          <a:schemeClr val="tx2"/>
                        </a:buClr>
                        <a:buSzPct val="75000"/>
                        <a:buFont typeface="Wingdings 2" pitchFamily="18" charset="2"/>
                        <a:buBlip>
                          <a:blip r:embed="rId3"/>
                        </a:buBlip>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Client views documents directly in Office Web Apps in extranet environment</a:t>
                      </a:r>
                    </a:p>
                  </a:txBody>
                  <a:tcPr marT="18288" marB="18288" anchor="ctr">
                    <a:lnL w="28575" cap="flat" cmpd="sng" algn="ctr">
                      <a:solidFill>
                        <a:schemeClr val="accent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r"/>
                      <a:endParaRPr lang="en-US" sz="500" dirty="0">
                        <a:solidFill>
                          <a:schemeClr val="tx2"/>
                        </a:solidFill>
                      </a:endParaRPr>
                    </a:p>
                  </a:txBody>
                  <a:tcPr marT="18288" marB="18288" anchor="ctr">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500" b="0" dirty="0"/>
                    </a:p>
                  </a:txBody>
                  <a:tcPr marT="18288" marB="18288"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7001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1"/>
                          </a:solidFill>
                        </a:rPr>
                        <a:t>Benefits to the firm</a:t>
                      </a:r>
                    </a:p>
                  </a:txBody>
                  <a:tcPr marT="18288" marB="18288" anchor="ctr">
                    <a:lnL w="12700" cmpd="sng">
                      <a:noFill/>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marR="0" lvl="0" indent="-225425" algn="l" defTabSz="914400" rtl="0" eaLnBrk="1" fontAlgn="base" latinLnBrk="0" hangingPunct="1">
                        <a:lnSpc>
                          <a:spcPct val="100000"/>
                        </a:lnSpc>
                        <a:spcBef>
                          <a:spcPts val="400"/>
                        </a:spcBef>
                        <a:spcAft>
                          <a:spcPct val="0"/>
                        </a:spcAft>
                        <a:buClr>
                          <a:schemeClr val="tx2"/>
                        </a:buClr>
                        <a:buSzPct val="75000"/>
                        <a:buFont typeface="Wingdings 2" pitchFamily="18" charset="2"/>
                        <a:buBlip>
                          <a:blip r:embed="rId3"/>
                        </a:buBlip>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Reduces risk of document going to wrong person or address</a:t>
                      </a:r>
                    </a:p>
                    <a:p>
                      <a:pPr marL="225425" marR="0" lvl="0" indent="-225425" algn="l" defTabSz="914400" rtl="0" eaLnBrk="1" fontAlgn="base" latinLnBrk="0" hangingPunct="1">
                        <a:lnSpc>
                          <a:spcPct val="100000"/>
                        </a:lnSpc>
                        <a:spcBef>
                          <a:spcPts val="400"/>
                        </a:spcBef>
                        <a:spcAft>
                          <a:spcPct val="0"/>
                        </a:spcAft>
                        <a:buClr>
                          <a:schemeClr val="tx2"/>
                        </a:buClr>
                        <a:buSzPct val="75000"/>
                        <a:buFont typeface="Wingdings 2" pitchFamily="18" charset="2"/>
                        <a:buBlip>
                          <a:blip r:embed="rId3"/>
                        </a:buBlip>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Reduces amount of extended email traffic, back and forth sending of attachments, version tracking issues</a:t>
                      </a:r>
                    </a:p>
                    <a:p>
                      <a:pPr marL="225425" marR="0" lvl="0" indent="-225425" algn="l" defTabSz="914400" rtl="0" eaLnBrk="1" fontAlgn="base" latinLnBrk="0" hangingPunct="1">
                        <a:lnSpc>
                          <a:spcPct val="100000"/>
                        </a:lnSpc>
                        <a:spcBef>
                          <a:spcPts val="400"/>
                        </a:spcBef>
                        <a:spcAft>
                          <a:spcPct val="0"/>
                        </a:spcAft>
                        <a:buClr>
                          <a:schemeClr val="tx2"/>
                        </a:buClr>
                        <a:buSzPct val="75000"/>
                        <a:buFont typeface="Wingdings 2" pitchFamily="18" charset="2"/>
                        <a:buBlip>
                          <a:blip r:embed="rId3"/>
                        </a:buBlip>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Single platform for document management and extranet lowers TCO</a:t>
                      </a:r>
                    </a:p>
                    <a:p>
                      <a:pPr marL="225425" marR="0" lvl="0" indent="-225425" algn="l" defTabSz="914400" rtl="0" eaLnBrk="1" fontAlgn="base" latinLnBrk="0" hangingPunct="1">
                        <a:lnSpc>
                          <a:spcPct val="100000"/>
                        </a:lnSpc>
                        <a:spcBef>
                          <a:spcPts val="400"/>
                        </a:spcBef>
                        <a:spcAft>
                          <a:spcPct val="0"/>
                        </a:spcAft>
                        <a:buClr>
                          <a:schemeClr val="tx2"/>
                        </a:buClr>
                        <a:buSzPct val="75000"/>
                        <a:buFont typeface="Wingdings 2" pitchFamily="18" charset="2"/>
                        <a:buBlip>
                          <a:blip r:embed="rId3"/>
                        </a:buBlip>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cs typeface="+mn-cs"/>
                        </a:rPr>
                        <a:t>Increases “stickiness” for clients</a:t>
                      </a:r>
                    </a:p>
                  </a:txBody>
                  <a:tcPr marT="18288" marB="18288" anchor="ctr">
                    <a:lnL w="28575"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778927" y="1270300"/>
            <a:ext cx="7159012" cy="276999"/>
          </a:xfrm>
          <a:prstGeom prst="rect">
            <a:avLst/>
          </a:prstGeom>
          <a:noFill/>
        </p:spPr>
        <p:txBody>
          <a:bodyPr wrap="none" lIns="0" tIns="0" rIns="0" bIns="0" rtlCol="0">
            <a:spAutoFit/>
          </a:bodyPr>
          <a:lstStyle/>
          <a:p>
            <a:pPr algn="ctr" eaLnBrk="0" hangingPunct="0">
              <a:lnSpc>
                <a:spcPct val="90000"/>
              </a:lnSpc>
              <a:spcBef>
                <a:spcPct val="30000"/>
              </a:spcBef>
              <a:spcAft>
                <a:spcPct val="5000"/>
              </a:spcAft>
              <a:defRPr/>
            </a:pPr>
            <a:r>
              <a:rPr lang="en-US" sz="2000" b="1" kern="0" dirty="0" smtClean="0">
                <a:solidFill>
                  <a:schemeClr val="accent1"/>
                </a:solidFill>
              </a:rPr>
              <a:t>“Simple and secure collaboration with clients via extranet”</a:t>
            </a:r>
          </a:p>
        </p:txBody>
      </p:sp>
    </p:spTree>
    <p:extLst>
      <p:ext uri="{BB962C8B-B14F-4D97-AF65-F5344CB8AC3E}">
        <p14:creationId xmlns:p14="http://schemas.microsoft.com/office/powerpoint/2010/main" val="39419520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494073" y="3113083"/>
            <a:ext cx="6078166" cy="646234"/>
          </a:xfrm>
          <a:prstGeom prst="rect">
            <a:avLst/>
          </a:prstGeom>
        </p:spPr>
        <p:txBody>
          <a:bodyPr/>
          <a:lstStyle>
            <a:lvl1pPr marL="0" indent="0" algn="l" rtl="0" eaLnBrk="1" fontAlgn="base" hangingPunct="1">
              <a:lnSpc>
                <a:spcPct val="90000"/>
              </a:lnSpc>
              <a:spcBef>
                <a:spcPct val="0"/>
              </a:spcBef>
              <a:spcAft>
                <a:spcPct val="0"/>
              </a:spcAft>
              <a:defRPr lang="en-US" sz="4000" kern="1200" spc="-105" dirty="0" smtClean="0">
                <a:ln w="3175">
                  <a:noFill/>
                </a:ln>
                <a:gradFill flip="none" rotWithShape="1">
                  <a:gsLst>
                    <a:gs pos="0">
                      <a:srgbClr val="FFFFB9"/>
                    </a:gs>
                    <a:gs pos="36000">
                      <a:srgbClr val="FFFF99"/>
                    </a:gs>
                    <a:gs pos="86000">
                      <a:srgbClr val="F9C661"/>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cs typeface="Arial" charset="0"/>
              </a:defRPr>
            </a:lvl2pPr>
            <a:lvl3pPr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cs typeface="Arial" charset="0"/>
              </a:defRPr>
            </a:lvl3pPr>
            <a:lvl4pPr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cs typeface="Arial" charset="0"/>
              </a:defRPr>
            </a:lvl4pPr>
            <a:lvl5pPr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cs typeface="Arial" charset="0"/>
              </a:defRPr>
            </a:lvl5pPr>
            <a:lvl6pPr marL="457200" algn="l" rtl="0" eaLnBrk="1" fontAlgn="base" hangingPunct="1">
              <a:lnSpc>
                <a:spcPct val="90000"/>
              </a:lnSpc>
              <a:spcBef>
                <a:spcPct val="0"/>
              </a:spcBef>
              <a:spcAft>
                <a:spcPct val="0"/>
              </a:spcAft>
              <a:defRPr sz="3400">
                <a:solidFill>
                  <a:schemeClr val="tx2"/>
                </a:solidFill>
                <a:effectLst>
                  <a:outerShdw blurRad="38100" dist="38100" dir="2700000" algn="tl">
                    <a:srgbClr val="000000"/>
                  </a:outerShdw>
                </a:effectLst>
                <a:latin typeface="Segoe Semibold" pitchFamily="34" charset="0"/>
                <a:cs typeface="Arial" charset="0"/>
              </a:defRPr>
            </a:lvl6pPr>
            <a:lvl7pPr marL="914400" algn="l" rtl="0" eaLnBrk="1" fontAlgn="base" hangingPunct="1">
              <a:lnSpc>
                <a:spcPct val="90000"/>
              </a:lnSpc>
              <a:spcBef>
                <a:spcPct val="0"/>
              </a:spcBef>
              <a:spcAft>
                <a:spcPct val="0"/>
              </a:spcAft>
              <a:defRPr sz="3400">
                <a:solidFill>
                  <a:schemeClr val="tx2"/>
                </a:solidFill>
                <a:effectLst>
                  <a:outerShdw blurRad="38100" dist="38100" dir="2700000" algn="tl">
                    <a:srgbClr val="000000"/>
                  </a:outerShdw>
                </a:effectLst>
                <a:latin typeface="Segoe Semibold" pitchFamily="34" charset="0"/>
                <a:cs typeface="Arial" charset="0"/>
              </a:defRPr>
            </a:lvl7pPr>
            <a:lvl8pPr marL="1371600" algn="l" rtl="0" eaLnBrk="1" fontAlgn="base" hangingPunct="1">
              <a:lnSpc>
                <a:spcPct val="90000"/>
              </a:lnSpc>
              <a:spcBef>
                <a:spcPct val="0"/>
              </a:spcBef>
              <a:spcAft>
                <a:spcPct val="0"/>
              </a:spcAft>
              <a:defRPr sz="3400">
                <a:solidFill>
                  <a:schemeClr val="tx2"/>
                </a:solidFill>
                <a:effectLst>
                  <a:outerShdw blurRad="38100" dist="38100" dir="2700000" algn="tl">
                    <a:srgbClr val="000000"/>
                  </a:outerShdw>
                </a:effectLst>
                <a:latin typeface="Segoe Semibold" pitchFamily="34" charset="0"/>
                <a:cs typeface="Arial" charset="0"/>
              </a:defRPr>
            </a:lvl8pPr>
            <a:lvl9pPr marL="1828800" algn="l" rtl="0" eaLnBrk="1" fontAlgn="base" hangingPunct="1">
              <a:lnSpc>
                <a:spcPct val="90000"/>
              </a:lnSpc>
              <a:spcBef>
                <a:spcPct val="0"/>
              </a:spcBef>
              <a:spcAft>
                <a:spcPct val="0"/>
              </a:spcAft>
              <a:defRPr sz="3400">
                <a:solidFill>
                  <a:schemeClr val="tx2"/>
                </a:solidFill>
                <a:effectLst>
                  <a:outerShdw blurRad="38100" dist="38100" dir="2700000" algn="tl">
                    <a:srgbClr val="000000"/>
                  </a:outerShdw>
                </a:effectLst>
                <a:latin typeface="Segoe Semibold" pitchFamily="34" charset="0"/>
                <a:cs typeface="Arial" charset="0"/>
              </a:defRPr>
            </a:lvl9pPr>
          </a:lstStyle>
          <a:p>
            <a:pPr algn="ctr"/>
            <a:r>
              <a:rPr lang="en-US" dirty="0" smtClean="0"/>
              <a:t>Case Study:  </a:t>
            </a:r>
          </a:p>
          <a:p>
            <a:pPr algn="ctr"/>
            <a:r>
              <a:rPr lang="en-US" dirty="0" smtClean="0"/>
              <a:t>Microsoft Legal and Corporate Affairs (LCA)</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333" y="5797261"/>
            <a:ext cx="1809750" cy="5143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152" y="1195419"/>
            <a:ext cx="2876550" cy="2157413"/>
          </a:xfrm>
          <a:prstGeom prst="rect">
            <a:avLst/>
          </a:prstGeom>
          <a:effectLst>
            <a:reflection blurRad="6350" stA="50000" endA="300" endPos="38500" dist="50800" dir="5400000" sy="-100000" algn="bl" rotWithShape="0"/>
          </a:effectLst>
          <a:scene3d>
            <a:camera prst="isometricOffAxis1Right"/>
            <a:lightRig rig="threePt" dir="t"/>
          </a:scene3d>
        </p:spPr>
      </p:pic>
    </p:spTree>
    <p:extLst>
      <p:ext uri="{BB962C8B-B14F-4D97-AF65-F5344CB8AC3E}">
        <p14:creationId xmlns:p14="http://schemas.microsoft.com/office/powerpoint/2010/main" val="350625034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46234"/>
          </a:xfrm>
        </p:spPr>
        <p:txBody>
          <a:bodyPr/>
          <a:lstStyle/>
          <a:p>
            <a:r>
              <a:rPr lang="en-CA" dirty="0" smtClean="0"/>
              <a:t>Case Study: Microsoft LCA</a:t>
            </a:r>
            <a:endParaRPr lang="en-CA" dirty="0"/>
          </a:p>
        </p:txBody>
      </p:sp>
      <p:sp>
        <p:nvSpPr>
          <p:cNvPr id="3" name="Text Placeholder 2"/>
          <p:cNvSpPr>
            <a:spLocks noGrp="1"/>
          </p:cNvSpPr>
          <p:nvPr>
            <p:ph type="body" sz="quarter" idx="10"/>
          </p:nvPr>
        </p:nvSpPr>
        <p:spPr>
          <a:xfrm>
            <a:off x="4643071" y="2164545"/>
            <a:ext cx="3855469" cy="1047882"/>
          </a:xfrm>
        </p:spPr>
        <p:txBody>
          <a:bodyPr/>
          <a:lstStyle/>
          <a:p>
            <a:pPr marL="0" indent="0">
              <a:buNone/>
            </a:pPr>
            <a:r>
              <a:rPr lang="en-CA" dirty="0" smtClean="0"/>
              <a:t>The </a:t>
            </a:r>
            <a:r>
              <a:rPr lang="en-CA" dirty="0"/>
              <a:t>Microsoft Legal and Corporate Affairs (LCA) Group consists of 987 attorneys, paralegals, and business </a:t>
            </a:r>
            <a:r>
              <a:rPr lang="en-CA" dirty="0" smtClean="0"/>
              <a:t>professionals</a:t>
            </a:r>
            <a:endParaRPr lang="en-CA"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0" y="1521536"/>
            <a:ext cx="3815944" cy="3301710"/>
          </a:xfrm>
          <a:prstGeom prst="rect">
            <a:avLst/>
          </a:prstGeom>
          <a:effectLst>
            <a:outerShdw dist="35921" dir="2700000" algn="ctr" rotWithShape="0">
              <a:schemeClr val="bg2"/>
            </a:outerShdw>
            <a:reflection blurRad="6350" stA="50000" endA="300" endPos="38500" dist="50800" dir="5400000" sy="-100000" algn="bl" rotWithShape="0"/>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4333" y="5797261"/>
            <a:ext cx="1809750" cy="514350"/>
          </a:xfrm>
          <a:prstGeom prst="rect">
            <a:avLst/>
          </a:prstGeom>
        </p:spPr>
      </p:pic>
    </p:spTree>
    <p:extLst>
      <p:ext uri="{BB962C8B-B14F-4D97-AF65-F5344CB8AC3E}">
        <p14:creationId xmlns:p14="http://schemas.microsoft.com/office/powerpoint/2010/main" val="2243885628"/>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63134"/>
          </a:xfrm>
        </p:spPr>
        <p:txBody>
          <a:bodyPr/>
          <a:lstStyle/>
          <a:p>
            <a:r>
              <a:rPr lang="en-CA" dirty="0" smtClean="0"/>
              <a:t>LCA:  Challenge</a:t>
            </a:r>
            <a:endParaRPr lang="en-CA" dirty="0"/>
          </a:p>
        </p:txBody>
      </p:sp>
      <p:sp>
        <p:nvSpPr>
          <p:cNvPr id="3" name="Text Placeholder 2"/>
          <p:cNvSpPr>
            <a:spLocks noGrp="1"/>
          </p:cNvSpPr>
          <p:nvPr>
            <p:ph type="body" sz="quarter" idx="10"/>
          </p:nvPr>
        </p:nvSpPr>
        <p:spPr>
          <a:xfrm>
            <a:off x="880335" y="1873078"/>
            <a:ext cx="7639722" cy="1047882"/>
          </a:xfrm>
        </p:spPr>
        <p:txBody>
          <a:bodyPr/>
          <a:lstStyle/>
          <a:p>
            <a:pPr marL="0" indent="0">
              <a:buNone/>
            </a:pPr>
            <a:r>
              <a:rPr lang="en-CA" dirty="0" smtClean="0"/>
              <a:t>LCA had </a:t>
            </a:r>
            <a:r>
              <a:rPr lang="en-CA" dirty="0"/>
              <a:t>a document management system that was complex, highly customized, expensive to support, and incompatible with newer desktop </a:t>
            </a:r>
            <a:r>
              <a:rPr lang="en-CA" dirty="0" smtClean="0"/>
              <a:t>software</a:t>
            </a:r>
            <a:endParaRPr lang="en-US" i="1" dirty="0">
              <a:solidFill>
                <a:schemeClr val="accent4"/>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333" y="5797261"/>
            <a:ext cx="1809750" cy="514350"/>
          </a:xfrm>
          <a:prstGeom prst="rect">
            <a:avLst/>
          </a:prstGeom>
        </p:spPr>
      </p:pic>
      <p:sp>
        <p:nvSpPr>
          <p:cNvPr id="2060" name="Freeform 12"/>
          <p:cNvSpPr>
            <a:spLocks/>
          </p:cNvSpPr>
          <p:nvPr/>
        </p:nvSpPr>
        <p:spPr bwMode="auto">
          <a:xfrm>
            <a:off x="713180" y="3675305"/>
            <a:ext cx="7590708" cy="1563669"/>
          </a:xfrm>
          <a:custGeom>
            <a:avLst/>
            <a:gdLst/>
            <a:ahLst/>
            <a:cxnLst>
              <a:cxn ang="0">
                <a:pos x="1146" y="0"/>
              </a:cxn>
              <a:cxn ang="0">
                <a:pos x="122" y="0"/>
              </a:cxn>
              <a:cxn ang="0">
                <a:pos x="0" y="122"/>
              </a:cxn>
              <a:cxn ang="0">
                <a:pos x="122" y="244"/>
              </a:cxn>
              <a:cxn ang="0">
                <a:pos x="1146" y="244"/>
              </a:cxn>
              <a:cxn ang="0">
                <a:pos x="1186" y="205"/>
              </a:cxn>
              <a:cxn ang="0">
                <a:pos x="1186" y="40"/>
              </a:cxn>
              <a:cxn ang="0">
                <a:pos x="1146" y="0"/>
              </a:cxn>
            </a:cxnLst>
            <a:rect l="0" t="0" r="r" b="b"/>
            <a:pathLst>
              <a:path w="1186" h="244">
                <a:moveTo>
                  <a:pt x="1146" y="0"/>
                </a:moveTo>
                <a:cubicBezTo>
                  <a:pt x="1146" y="0"/>
                  <a:pt x="126" y="0"/>
                  <a:pt x="122" y="0"/>
                </a:cubicBezTo>
                <a:cubicBezTo>
                  <a:pt x="54" y="0"/>
                  <a:pt x="0" y="55"/>
                  <a:pt x="0" y="122"/>
                </a:cubicBezTo>
                <a:cubicBezTo>
                  <a:pt x="0" y="190"/>
                  <a:pt x="54" y="244"/>
                  <a:pt x="122" y="244"/>
                </a:cubicBezTo>
                <a:cubicBezTo>
                  <a:pt x="126" y="244"/>
                  <a:pt x="1146" y="244"/>
                  <a:pt x="1146" y="244"/>
                </a:cubicBezTo>
                <a:cubicBezTo>
                  <a:pt x="1168" y="244"/>
                  <a:pt x="1186" y="227"/>
                  <a:pt x="1186" y="205"/>
                </a:cubicBezTo>
                <a:cubicBezTo>
                  <a:pt x="1186" y="40"/>
                  <a:pt x="1186" y="40"/>
                  <a:pt x="1186" y="40"/>
                </a:cubicBezTo>
                <a:cubicBezTo>
                  <a:pt x="1186" y="18"/>
                  <a:pt x="1168" y="0"/>
                  <a:pt x="1146" y="0"/>
                </a:cubicBezTo>
                <a:close/>
              </a:path>
            </a:pathLst>
          </a:custGeom>
          <a:gradFill flip="none" rotWithShape="1">
            <a:gsLst>
              <a:gs pos="0">
                <a:schemeClr val="tx1">
                  <a:lumMod val="65000"/>
                </a:schemeClr>
              </a:gs>
              <a:gs pos="57000">
                <a:schemeClr val="accent1">
                  <a:tint val="23500"/>
                  <a:satMod val="160000"/>
                  <a:alpha val="0"/>
                </a:schemeClr>
              </a:gs>
            </a:gsLst>
            <a:lin ang="0" scaled="1"/>
            <a:tileRect/>
          </a:gradFill>
          <a:ln w="9" cap="flat">
            <a:noFill/>
            <a:prstDash val="solid"/>
            <a:miter lim="800000"/>
            <a:headEnd/>
            <a:tailEnd/>
          </a:ln>
        </p:spPr>
        <p:txBody>
          <a:bodyPr vert="horz" wrap="square" lIns="91440" tIns="45720" rIns="91440" bIns="45720" numCol="1" anchor="ctr" anchorCtr="0" compatLnSpc="1">
            <a:prstTxWarp prst="textNoShape">
              <a:avLst/>
            </a:prstTxWarp>
          </a:bodyPr>
          <a:lstStyle/>
          <a:p>
            <a:pPr marL="1484313"/>
            <a:r>
              <a:rPr lang="en-US" sz="2000" dirty="0" smtClean="0">
                <a:effectLst>
                  <a:outerShdw blurRad="38100" dist="38100" dir="2700000" algn="tl">
                    <a:srgbClr val="000000">
                      <a:alpha val="43137"/>
                    </a:srgbClr>
                  </a:outerShdw>
                </a:effectLst>
              </a:rPr>
              <a:t>Utilize SharePoint 2010 to deliver a compliance-driven document, records, and contract management solution that contains flexible taxonomies which correspond to practice-level work</a:t>
            </a:r>
            <a:endParaRPr lang="en-US" sz="2000" dirty="0">
              <a:effectLst>
                <a:outerShdw blurRad="38100" dist="38100" dir="2700000" algn="tl">
                  <a:srgbClr val="000000">
                    <a:alpha val="43137"/>
                  </a:srgbClr>
                </a:outerShdw>
              </a:effectLst>
            </a:endParaRPr>
          </a:p>
        </p:txBody>
      </p:sp>
      <p:sp>
        <p:nvSpPr>
          <p:cNvPr id="2061" name="Oval 13"/>
          <p:cNvSpPr>
            <a:spLocks noChangeArrowheads="1"/>
          </p:cNvSpPr>
          <p:nvPr/>
        </p:nvSpPr>
        <p:spPr bwMode="auto">
          <a:xfrm>
            <a:off x="821580" y="3767445"/>
            <a:ext cx="1387520" cy="1387520"/>
          </a:xfrm>
          <a:prstGeom prst="ellipse">
            <a:avLst/>
          </a:prstGeom>
          <a:solidFill>
            <a:schemeClr val="accent6">
              <a:lumMod val="75000"/>
            </a:schemeClr>
          </a:solidFill>
          <a:ln w="9" cap="flat">
            <a:noFill/>
            <a:prstDash val="solid"/>
            <a:miter lim="800000"/>
            <a:headEnd/>
            <a:tailEnd/>
          </a:ln>
          <a:scene3d>
            <a:camera prst="orthographicFront"/>
            <a:lightRig rig="threePt" dir="t"/>
          </a:scene3d>
          <a:sp3d>
            <a:bevelT/>
          </a:sp3d>
        </p:spPr>
        <p:txBody>
          <a:bodyPr vert="horz" wrap="none" lIns="0" tIns="0" rIns="0" bIns="0" numCol="1" anchor="ctr" anchorCtr="0" compatLnSpc="1">
            <a:prstTxWarp prst="textNoShape">
              <a:avLst/>
            </a:prstTxWarp>
          </a:bodyPr>
          <a:lstStyle/>
          <a:p>
            <a:pPr algn="ctr"/>
            <a:r>
              <a:rPr lang="en-US" sz="2000" b="1" i="1" dirty="0" smtClean="0">
                <a:solidFill>
                  <a:schemeClr val="accent4"/>
                </a:solidFill>
                <a:effectLst>
                  <a:outerShdw blurRad="38100" dist="38100" dir="2700000" algn="tl">
                    <a:srgbClr val="000000">
                      <a:alpha val="43137"/>
                    </a:srgbClr>
                  </a:outerShdw>
                </a:effectLst>
              </a:rPr>
              <a:t>Objective</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4579008"/>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timing>
    <p:tnLst>
      <p:par>
        <p:cTn id="1" dur="indefinite" restart="never" nodeType="tmRoot"/>
      </p:par>
    </p:tnLst>
  </p:timing>
</p:sld>
</file>

<file path=ppt/theme/theme1.xml><?xml version="1.0" encoding="utf-8"?>
<a:theme xmlns:a="http://schemas.openxmlformats.org/drawingml/2006/main" name="4_Light and shadow - based on template-template Segoe">
  <a:themeElements>
    <a:clrScheme name="4_Light and shadow - based on template-template Segoe 1">
      <a:dk1>
        <a:srgbClr val="000000"/>
      </a:dk1>
      <a:lt1>
        <a:srgbClr val="FFFFFF"/>
      </a:lt1>
      <a:dk2>
        <a:srgbClr val="30237F"/>
      </a:dk2>
      <a:lt2>
        <a:srgbClr val="FFB601"/>
      </a:lt2>
      <a:accent1>
        <a:srgbClr val="F7E993"/>
      </a:accent1>
      <a:accent2>
        <a:srgbClr val="66CC66"/>
      </a:accent2>
      <a:accent3>
        <a:srgbClr val="ADACC0"/>
      </a:accent3>
      <a:accent4>
        <a:srgbClr val="DADADA"/>
      </a:accent4>
      <a:accent5>
        <a:srgbClr val="FAF2C8"/>
      </a:accent5>
      <a:accent6>
        <a:srgbClr val="5CB95C"/>
      </a:accent6>
      <a:hlink>
        <a:srgbClr val="6699FF"/>
      </a:hlink>
      <a:folHlink>
        <a:srgbClr val="F98239"/>
      </a:folHlink>
    </a:clrScheme>
    <a:fontScheme name="4_Light and shadow - based on template-template Segoe">
      <a:majorFont>
        <a:latin typeface="Segoe Semibold"/>
        <a:ea typeface=""/>
        <a:cs typeface="Arial"/>
      </a:majorFont>
      <a:minorFont>
        <a:latin typeface="Segoe Semi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3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3100" b="1" i="0" u="none" strike="noStrike" cap="none" normalizeH="0" baseline="0" smtClean="0">
            <a:ln>
              <a:noFill/>
            </a:ln>
            <a:solidFill>
              <a:schemeClr val="tx1"/>
            </a:solidFill>
            <a:effectLst/>
            <a:latin typeface="Arial" charset="0"/>
          </a:defRPr>
        </a:defPPr>
      </a:lstStyle>
    </a:lnDef>
  </a:objectDefaults>
  <a:extraClrSchemeLst>
    <a:extraClrScheme>
      <a:clrScheme name="4_Light and shadow - based on template-template Segoe 1">
        <a:dk1>
          <a:srgbClr val="000000"/>
        </a:dk1>
        <a:lt1>
          <a:srgbClr val="FFFFFF"/>
        </a:lt1>
        <a:dk2>
          <a:srgbClr val="30237F"/>
        </a:dk2>
        <a:lt2>
          <a:srgbClr val="FFB601"/>
        </a:lt2>
        <a:accent1>
          <a:srgbClr val="F7E993"/>
        </a:accent1>
        <a:accent2>
          <a:srgbClr val="66CC66"/>
        </a:accent2>
        <a:accent3>
          <a:srgbClr val="ADACC0"/>
        </a:accent3>
        <a:accent4>
          <a:srgbClr val="DADADA"/>
        </a:accent4>
        <a:accent5>
          <a:srgbClr val="FAF2C8"/>
        </a:accent5>
        <a:accent6>
          <a:srgbClr val="5CB95C"/>
        </a:accent6>
        <a:hlink>
          <a:srgbClr val="6699FF"/>
        </a:hlink>
        <a:folHlink>
          <a:srgbClr val="F9823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and shadow - based on template-template Segoe">
  <a:themeElements>
    <a:clrScheme name="Light and shadow - based on template-template Segoe 1">
      <a:dk1>
        <a:srgbClr val="000000"/>
      </a:dk1>
      <a:lt1>
        <a:srgbClr val="FFFFFF"/>
      </a:lt1>
      <a:dk2>
        <a:srgbClr val="30237F"/>
      </a:dk2>
      <a:lt2>
        <a:srgbClr val="FFB601"/>
      </a:lt2>
      <a:accent1>
        <a:srgbClr val="F7E993"/>
      </a:accent1>
      <a:accent2>
        <a:srgbClr val="66CC66"/>
      </a:accent2>
      <a:accent3>
        <a:srgbClr val="ADACC0"/>
      </a:accent3>
      <a:accent4>
        <a:srgbClr val="DADADA"/>
      </a:accent4>
      <a:accent5>
        <a:srgbClr val="FAF2C8"/>
      </a:accent5>
      <a:accent6>
        <a:srgbClr val="5CB95C"/>
      </a:accent6>
      <a:hlink>
        <a:srgbClr val="6699FF"/>
      </a:hlink>
      <a:folHlink>
        <a:srgbClr val="F98239"/>
      </a:folHlink>
    </a:clrScheme>
    <a:fontScheme name="Light and shadow - based on template-template 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lnDef>
  </a:objectDefaults>
  <a:extraClrSchemeLst>
    <a:extraClrScheme>
      <a:clrScheme name="Light and shadow - based on template-template Segoe 1">
        <a:dk1>
          <a:srgbClr val="000000"/>
        </a:dk1>
        <a:lt1>
          <a:srgbClr val="FFFFFF"/>
        </a:lt1>
        <a:dk2>
          <a:srgbClr val="30237F"/>
        </a:dk2>
        <a:lt2>
          <a:srgbClr val="FFB601"/>
        </a:lt2>
        <a:accent1>
          <a:srgbClr val="F7E993"/>
        </a:accent1>
        <a:accent2>
          <a:srgbClr val="66CC66"/>
        </a:accent2>
        <a:accent3>
          <a:srgbClr val="ADACC0"/>
        </a:accent3>
        <a:accent4>
          <a:srgbClr val="DADADA"/>
        </a:accent4>
        <a:accent5>
          <a:srgbClr val="FAF2C8"/>
        </a:accent5>
        <a:accent6>
          <a:srgbClr val="5CB95C"/>
        </a:accent6>
        <a:hlink>
          <a:srgbClr val="6699FF"/>
        </a:hlink>
        <a:folHlink>
          <a:srgbClr val="F9823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GX_ISX_FY08_Breakout_Template_v02">
  <a:themeElements>
    <a:clrScheme name="Custom 3">
      <a:dk1>
        <a:srgbClr val="000000"/>
      </a:dk1>
      <a:lt1>
        <a:srgbClr val="FFFFFF"/>
      </a:lt1>
      <a:dk2>
        <a:srgbClr val="056981"/>
      </a:dk2>
      <a:lt2>
        <a:srgbClr val="BEECE7"/>
      </a:lt2>
      <a:accent1>
        <a:srgbClr val="F3CB5B"/>
      </a:accent1>
      <a:accent2>
        <a:srgbClr val="4AA2DE"/>
      </a:accent2>
      <a:accent3>
        <a:srgbClr val="C092E2"/>
      </a:accent3>
      <a:accent4>
        <a:srgbClr val="83C755"/>
      </a:accent4>
      <a:accent5>
        <a:srgbClr val="ABABAB"/>
      </a:accent5>
      <a:accent6>
        <a:srgbClr val="41C3B4"/>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2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9525"/>
      </a:spPr>
      <a:bodyPr rtlCol="0" anchor="ctr"/>
      <a:lstStyle>
        <a:defPPr>
          <a:defRPr sz="800" dirty="0" err="1" smtClean="0">
            <a:solidFill>
              <a:schemeClr val="tx1"/>
            </a:solidFill>
            <a:latin typeface="Segoe UI" pitchFamily="34" charset="0"/>
            <a:cs typeface="Segoe U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08A26B44B5FD449FFA4728FA29933D" ma:contentTypeVersion="0" ma:contentTypeDescription="Create a new document." ma:contentTypeScope="" ma:versionID="cdbfcdc1e69ac337d4c5a8a5f15f470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xsi="http://www.w3.org/2001/XMLSchema-instance" xmlns:p="http://schemas.microsoft.com/office/2006/metadata/properties">
  <documentManagement/>
</p:properties>
</file>

<file path=customXml/itemProps1.xml><?xml version="1.0" encoding="utf-8"?>
<ds:datastoreItem xmlns:ds="http://schemas.openxmlformats.org/officeDocument/2006/customXml" ds:itemID="{79F3D54D-A98B-4D7E-A04D-AA418A93FB48}">
  <ds:schemaRefs>
    <ds:schemaRef ds:uri="http://schemas.microsoft.com/sharepoint/v3/contenttype/forms"/>
  </ds:schemaRefs>
</ds:datastoreItem>
</file>

<file path=customXml/itemProps2.xml><?xml version="1.0" encoding="utf-8"?>
<ds:datastoreItem xmlns:ds="http://schemas.openxmlformats.org/officeDocument/2006/customXml" ds:itemID="{A2CC8088-D3DF-4954-86DE-4C5472E92A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7DF507B-D5DC-40EF-A330-AE9E3B7AF6C7}">
  <ds:schemaRefs>
    <ds:schemaRef ds:uri="http://schemas.openxmlformats.org/package/2006/metadata/core-properties"/>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ILTA 2007 MSFT SIG Opening 0807 FINAL</Template>
  <TotalTime>0</TotalTime>
  <Words>1056</Words>
  <Application>Microsoft Office PowerPoint</Application>
  <PresentationFormat>On-screen Show (4:3)</PresentationFormat>
  <Paragraphs>161</Paragraphs>
  <Slides>14</Slides>
  <Notes>14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4_Light and shadow - based on template-template Segoe</vt:lpstr>
      <vt:lpstr>Light and shadow - based on template-template Segoe</vt:lpstr>
      <vt:lpstr>1_MGX_ISX_FY08_Breakout_Template_v02</vt:lpstr>
      <vt:lpstr>2_Custom Design</vt:lpstr>
      <vt:lpstr>SharePoint Email Management  for Law Firms and Legal Departments</vt:lpstr>
      <vt:lpstr>About Colligo </vt:lpstr>
      <vt:lpstr>Email Management for Legal –  Solution Context</vt:lpstr>
      <vt:lpstr>Email Management for Legal – Colligo Solution</vt:lpstr>
      <vt:lpstr>Colligo Contributor Email Management for SharePoint </vt:lpstr>
      <vt:lpstr>Scenario for Law Firms: Secure Extranet</vt:lpstr>
      <vt:lpstr>PowerPoint Presentation</vt:lpstr>
      <vt:lpstr>Case Study: Microsoft LCA</vt:lpstr>
      <vt:lpstr>LCA:  Challenge</vt:lpstr>
      <vt:lpstr>LCA: Solution</vt:lpstr>
      <vt:lpstr>LCA:  Benefits</vt:lpstr>
      <vt:lpstr>Business Value</vt:lpstr>
      <vt:lpstr>Testimonials from Law Firms</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2008-01-10T19:11:16Z</dcterms:created>
  <dcterms:modified xsi:type="dcterms:W3CDTF">2011-10-01T20:34:34Z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0x0101008F08A26B44B5FD449FFA4728FA29933D</vt:lpwstr>
  </property>
  <property fmtid="{D5CDD505-2E9C-101B-9397-08002B2CF9AE}" pid="3" name="Order">
    <vt:r8>36700</vt:r8>
  </property>
</Properties>
</file>