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4"/>
  </p:sldMasterIdLst>
  <p:notesMasterIdLst>
    <p:notesMasterId r:id="rId23"/>
  </p:notesMasterIdLst>
  <p:handoutMasterIdLst>
    <p:handoutMasterId r:id="rId24"/>
  </p:handoutMasterIdLst>
  <p:sldIdLst>
    <p:sldId id="342" r:id="rId5"/>
    <p:sldId id="372" r:id="rId6"/>
    <p:sldId id="382" r:id="rId7"/>
    <p:sldId id="383" r:id="rId8"/>
    <p:sldId id="37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79574" autoAdjust="0"/>
  </p:normalViewPr>
  <p:slideViewPr>
    <p:cSldViewPr>
      <p:cViewPr varScale="1">
        <p:scale>
          <a:sx n="67" d="100"/>
          <a:sy n="67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D6581-2D9D-8B4D-8496-FF5036F66497}" type="datetimeFigureOut">
              <a:rPr lang="en-US" smtClean="0"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88104-29CC-FC44-A5E7-7D2521634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0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6049F-3DF0-44FC-9313-D303AF68DA66}" type="datetimeFigureOut">
              <a:rPr lang="en-CA" smtClean="0"/>
              <a:pPr/>
              <a:t>04/10/2011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F2362-6008-4FF7-894E-E7F51133C38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7334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F2362-6008-4FF7-894E-E7F51133C38A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775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568" y="1124744"/>
            <a:ext cx="7772400" cy="1470025"/>
          </a:xfrm>
        </p:spPr>
        <p:txBody>
          <a:bodyPr/>
          <a:lstStyle>
            <a:lvl1pPr algn="l">
              <a:defRPr sz="6000"/>
            </a:lvl1pPr>
          </a:lstStyle>
          <a:p>
            <a:r>
              <a:rPr lang="en-US" sz="40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/>
            </a:r>
            <a:br>
              <a:rPr lang="en-US" sz="40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</a:br>
            <a:r>
              <a:rPr lang="en-US" sz="40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>Subhead</a:t>
            </a:r>
            <a:br>
              <a:rPr lang="en-US" sz="40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</a:br>
            <a:r>
              <a:rPr lang="en-US" sz="54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>HEAD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7502-29FE-4619-B406-A08DD6503187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A1B78-02CD-4233-B244-97E866620529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5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B9605-9449-4FB1-8A24-32FD29FE8BFA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9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4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A1205A-E2F5-4C8E-A11F-2DBE0F064604}" type="datetime1">
              <a:rPr lang="en-US" smtClean="0"/>
              <a:pPr/>
              <a:t>10/4/2011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CDC53D-0475-493E-98CE-C35CFD6B7C62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CA" sz="44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495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742950" indent="-285750"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2pPr>
            <a:lvl3pPr marL="1143000" indent="-228600"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3pPr>
            <a:lvl4pPr marL="1600200" indent="-228600"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4pPr>
            <a:lvl5pPr marL="2057400" indent="-228600">
              <a:buFont typeface="Arial" pitchFamily="34" charset="0"/>
              <a:buChar char="•"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792C3-7D5E-4337-A746-D86C7838F52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B4BE-5DC3-4991-81EE-46AD5363085C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6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DF9E4-D746-4200-8E55-B189A9DC344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2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8D02-2263-4F70-B980-52DBFEFAD736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8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B8B90-5A9A-4933-AD4B-D6FD2CD8B968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EC1EB-7A88-4480-B70A-A5B809E06E50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965D-A875-4566-9D77-B01CE28D0BFC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1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37EA6-FFB5-4B3C-9310-A9CC7EE6390D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3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2C087-1B36-44B9-A7AC-A1B8845CD77A}" type="datetime1">
              <a:rPr lang="en-US" smtClean="0"/>
              <a:pPr/>
              <a:t>10/4/2011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BA559-AE13-481A-89C3-E92EA113823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ooter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0719"/>
            <a:ext cx="9144000" cy="110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1" r:id="rId12"/>
    <p:sldLayoutId id="2147483655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www.colligo.com/articles/ResourceRegister.asp" TargetMode="External"/><Relationship Id="rId7" Type="http://schemas.openxmlformats.org/officeDocument/2006/relationships/hyperlink" Target="http://www.colligo.com/articles/fernald_law_group.asp" TargetMode="External"/><Relationship Id="rId12" Type="http://schemas.openxmlformats.org/officeDocument/2006/relationships/image" Target="../media/image37.png"/><Relationship Id="rId2" Type="http://schemas.openxmlformats.org/officeDocument/2006/relationships/hyperlink" Target="http://www.colligo.com/articles/microsoft_lca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igo.com/articles/morris-depew.asp" TargetMode="External"/><Relationship Id="rId11" Type="http://schemas.openxmlformats.org/officeDocument/2006/relationships/image" Target="../media/image36.jpeg"/><Relationship Id="rId5" Type="http://schemas.openxmlformats.org/officeDocument/2006/relationships/hyperlink" Target="http://www.colligo.com/Webinars/SP_Conf_2009/WatsonWyatt/" TargetMode="External"/><Relationship Id="rId10" Type="http://schemas.openxmlformats.org/officeDocument/2006/relationships/image" Target="../media/image35.jpeg"/><Relationship Id="rId4" Type="http://schemas.openxmlformats.org/officeDocument/2006/relationships/hyperlink" Target="http://www.colligo.com/articles/watson_wyatt.asp" TargetMode="Externa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colligo.com/articles/ResourceRegister.a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colligo.com/" TargetMode="External"/><Relationship Id="rId7" Type="http://schemas.openxmlformats.org/officeDocument/2006/relationships/image" Target="../media/image42.png"/><Relationship Id="rId2" Type="http://schemas.openxmlformats.org/officeDocument/2006/relationships/hyperlink" Target="http://www.colligo.com/go/microsoft/try_contributo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mailto:bengland@colligo.com" TargetMode="External"/><Relationship Id="rId4" Type="http://schemas.openxmlformats.org/officeDocument/2006/relationships/hyperlink" Target="http://www.colligo.com/resources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cmag.com/article2/0,4149,1383044,00.asp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hyperlink" Target="http://www.pcmag.com/article2/0,1759,1861042,00.asp?kc=PCRSS02129TX1K0000530" TargetMode="External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://www.colligo.com/Webinars/metadata/Webinar/play.html" TargetMode="External"/><Relationship Id="rId7" Type="http://schemas.openxmlformats.org/officeDocument/2006/relationships/image" Target="../media/image26.jpg"/><Relationship Id="rId2" Type="http://schemas.openxmlformats.org/officeDocument/2006/relationships/hyperlink" Target="http://www.colligo.com/Webinars/SharePoint2010-Email/Webinar/Pla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lligo.com/Webinars/2010_AEC/Webinar/play.html" TargetMode="External"/><Relationship Id="rId11" Type="http://schemas.openxmlformats.org/officeDocument/2006/relationships/image" Target="../media/image30.jpg"/><Relationship Id="rId5" Type="http://schemas.openxmlformats.org/officeDocument/2006/relationships/hyperlink" Target="http://www.colligo.com/Webinars/2010MicrosoftLCA/index.asp" TargetMode="External"/><Relationship Id="rId10" Type="http://schemas.openxmlformats.org/officeDocument/2006/relationships/image" Target="../media/image29.jpg"/><Relationship Id="rId4" Type="http://schemas.openxmlformats.org/officeDocument/2006/relationships/hyperlink" Target="http://www.colligo.com/Webinars/ECM/Webinar/Play.html" TargetMode="External"/><Relationship Id="rId9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b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980728"/>
            <a:ext cx="7848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5900000" scaled="0"/>
                <a:tileRect/>
              </a:gradFill>
              <a:effectLst>
                <a:reflection stA="10000" endPos="53000" dir="5400000" sy="-100000" algn="bl" rotWithShape="0"/>
              </a:effectLst>
              <a:latin typeface="Arial Black"/>
            </a:endParaRPr>
          </a:p>
          <a:p>
            <a:r>
              <a:rPr lang="en-US" sz="28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>Colligo Networks Partner Overview:</a:t>
            </a:r>
            <a:endParaRPr lang="en-US" sz="2800" dirty="0" smtClean="0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5900000" scaled="0"/>
                <a:tileRect/>
              </a:gradFill>
              <a:effectLst>
                <a:reflection stA="10000" endPos="53000" dir="5400000" sy="-100000" algn="bl" rotWithShape="0"/>
              </a:effectLst>
              <a:latin typeface="Arial Black"/>
            </a:endParaRPr>
          </a:p>
          <a:p>
            <a:r>
              <a:rPr lang="en-US" sz="36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>Email Management for SharePoint</a:t>
            </a:r>
          </a:p>
          <a:p>
            <a:r>
              <a:rPr lang="en-CA" sz="3600" dirty="0" smtClean="0">
                <a:gradFill flip="none" rotWithShape="1">
                  <a:gsLst>
                    <a:gs pos="0">
                      <a:schemeClr val="tx2">
                        <a:lumMod val="50000"/>
                      </a:schemeClr>
                    </a:gs>
                    <a:gs pos="100000">
                      <a:schemeClr val="tx2">
                        <a:lumMod val="60000"/>
                        <a:lumOff val="40000"/>
                      </a:schemeClr>
                    </a:gs>
                  </a:gsLst>
                  <a:lin ang="15900000" scaled="0"/>
                  <a:tileRect/>
                </a:gradFill>
                <a:effectLst>
                  <a:reflection stA="10000" endPos="53000" dir="5400000" sy="-100000" algn="bl" rotWithShape="0"/>
                </a:effectLst>
                <a:latin typeface="Arial Black"/>
              </a:rPr>
              <a:t>Oil &amp; Gas Industry Solution</a:t>
            </a:r>
            <a:endParaRPr lang="en-US" sz="3600" dirty="0" smtClean="0">
              <a:gradFill flip="none" rotWithShape="1">
                <a:gsLst>
                  <a:gs pos="0">
                    <a:schemeClr val="tx2">
                      <a:lumMod val="50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15900000" scaled="0"/>
                <a:tileRect/>
              </a:gradFill>
              <a:effectLst>
                <a:reflection stA="10000" endPos="53000" dir="5400000" sy="-100000" algn="bl" rotWithShape="0"/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2887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Oil &amp; Gas Wins Summary</a:t>
            </a: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403648" y="1340768"/>
            <a:ext cx="7522148" cy="48245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Total: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Email management in France HQ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CalDive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Email management and retention driven by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BoD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due to litigation concerns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DoE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(Strategic Petroleum Reserve):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Elimination of PSTs and transition of email from individual domain to project and corporate view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Unit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Corp: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Email management for legal department and select, high value project team members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AltaGas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Email management pilot for project collaboration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Ensign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Energy: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Remote offline access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Semco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Remote offline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access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2" y="1268760"/>
            <a:ext cx="513147" cy="62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64904"/>
            <a:ext cx="1240639" cy="33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82" y="3209203"/>
            <a:ext cx="646486" cy="579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1152128" cy="5462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6143" b="49999"/>
          <a:stretch/>
        </p:blipFill>
        <p:spPr>
          <a:xfrm>
            <a:off x="188209" y="4622123"/>
            <a:ext cx="1287447" cy="247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7" b="17762"/>
          <a:stretch/>
        </p:blipFill>
        <p:spPr>
          <a:xfrm>
            <a:off x="180769" y="5137657"/>
            <a:ext cx="1042165" cy="5235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8" y="4077072"/>
            <a:ext cx="1094804" cy="3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Study: Anadarko</a:t>
            </a:r>
            <a:endParaRPr lang="en-C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848872" cy="4824536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tx2">
                    <a:lumMod val="75000"/>
                  </a:schemeClr>
                </a:solidFill>
              </a:rPr>
              <a:t>About </a:t>
            </a:r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Anadarko</a:t>
            </a:r>
          </a:p>
          <a:p>
            <a:endParaRPr lang="en-CA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Among the largest independent oil and natural gas exploration and production companies in the world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2.4 billion barrels of oil equivalent (BBOE) of proved reserves at year-end 2010</a:t>
            </a:r>
            <a:endParaRPr lang="en-CA" sz="16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NYSE: APC; ~$11B in sales; 4,400 employees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Onshore resource plays: Rocky Mountains, southern US &amp; Appalachian Basin. 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 err="1">
                <a:solidFill>
                  <a:schemeClr val="tx2">
                    <a:lumMod val="75000"/>
                  </a:schemeClr>
                </a:solidFill>
              </a:rPr>
              <a:t>Deepwater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 producer in the Gulf of Mexico with production in Alaska, Algeria, and Ghana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Additional exploration opportunities in Brazil, China, Indonesia, New Zealand, and East and West Africa</a:t>
            </a:r>
          </a:p>
          <a:p>
            <a:endParaRPr lang="en-US" sz="1600" dirty="0"/>
          </a:p>
        </p:txBody>
      </p:sp>
      <p:pic>
        <p:nvPicPr>
          <p:cNvPr id="16" name="Picture 10" descr="Anada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3" y="5085184"/>
            <a:ext cx="1041989" cy="694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13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Study: Anadarko</a:t>
            </a:r>
            <a:endParaRPr lang="en-C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848872" cy="4824536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tx2">
                    <a:lumMod val="75000"/>
                  </a:schemeClr>
                </a:solidFill>
              </a:rPr>
              <a:t>Business </a:t>
            </a:r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Challenge</a:t>
            </a:r>
          </a:p>
          <a:p>
            <a:endParaRPr lang="en-CA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Required a document control system for their Gulf of Mexico (</a:t>
            </a:r>
            <a:r>
              <a:rPr lang="en-CA" sz="1600" dirty="0" err="1">
                <a:solidFill>
                  <a:schemeClr val="tx2">
                    <a:lumMod val="75000"/>
                  </a:schemeClr>
                </a:solidFill>
              </a:rPr>
              <a:t>GoM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) large capital projects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Needed to manage email and associated documents to/from engineering and construction subcontractors, including:</a:t>
            </a:r>
          </a:p>
          <a:p>
            <a:pPr lvl="1"/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transmittals (no system in place)</a:t>
            </a:r>
          </a:p>
          <a:p>
            <a:pPr lvl="1"/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general communication</a:t>
            </a:r>
          </a:p>
          <a:p>
            <a:pPr lvl="1"/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project collaboration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Documentum is used internally for Records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 err="1">
                <a:solidFill>
                  <a:schemeClr val="tx2">
                    <a:lumMod val="75000"/>
                  </a:schemeClr>
                </a:solidFill>
              </a:rPr>
              <a:t>LiveLink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 used for international large capital projects</a:t>
            </a:r>
          </a:p>
          <a:p>
            <a:endParaRPr lang="en-US" sz="1600" dirty="0"/>
          </a:p>
        </p:txBody>
      </p:sp>
      <p:pic>
        <p:nvPicPr>
          <p:cNvPr id="16" name="Picture 10" descr="Anada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3" y="5085184"/>
            <a:ext cx="1041989" cy="694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03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Study: Anadarko</a:t>
            </a:r>
            <a:endParaRPr lang="en-C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848872" cy="4824536"/>
          </a:xfrm>
        </p:spPr>
        <p:txBody>
          <a:bodyPr>
            <a:normAutofit/>
          </a:bodyPr>
          <a:lstStyle/>
          <a:p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Solution</a:t>
            </a:r>
          </a:p>
          <a:p>
            <a:pPr marL="342900" indent="-342900">
              <a:buFont typeface="Arial" pitchFamily="34" charset="0"/>
              <a:buChar char="•"/>
            </a:pPr>
            <a:endParaRPr lang="en-CA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Selected SharePoint (initially MOSS; now migrating to 2010)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Colligo Contributor filled the email gap between SharePoint and Outlook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Ease of use was critical consideration to ensure adoption</a:t>
            </a:r>
          </a:p>
          <a:p>
            <a:pPr lvl="1"/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User preference for SharePoint given the Office integration and their current use of team sites</a:t>
            </a:r>
          </a:p>
          <a:p>
            <a:endParaRPr lang="en-US" sz="1600" dirty="0"/>
          </a:p>
        </p:txBody>
      </p:sp>
      <p:pic>
        <p:nvPicPr>
          <p:cNvPr id="16" name="Picture 10" descr="Anada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3" y="5085184"/>
            <a:ext cx="1041989" cy="694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45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Case Study: Anadarko</a:t>
            </a:r>
            <a:endParaRPr lang="en-C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848872" cy="4824536"/>
          </a:xfrm>
        </p:spPr>
        <p:txBody>
          <a:bodyPr>
            <a:normAutofit/>
          </a:bodyPr>
          <a:lstStyle/>
          <a:p>
            <a:r>
              <a:rPr lang="en-CA" sz="2000" b="1" dirty="0">
                <a:solidFill>
                  <a:schemeClr val="tx2">
                    <a:lumMod val="75000"/>
                  </a:schemeClr>
                </a:solidFill>
              </a:rPr>
              <a:t>Results and </a:t>
            </a:r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Impact</a:t>
            </a:r>
          </a:p>
          <a:p>
            <a:endParaRPr lang="en-CA" sz="2000" b="1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Document 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control greatly improved with project sites being heavily (10k+ documents and emails per </a:t>
            </a: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site)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TCO 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is low given existing SharePoint </a:t>
            </a: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installation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With 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more information assets in SharePoint moving to FAST for </a:t>
            </a: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search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Evaluating 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moving international large cap projects to SharePoint and Colligo </a:t>
            </a: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solution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Starting 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to surface Documentum in SharePoint for ease of use and user adoption considerations</a:t>
            </a:r>
          </a:p>
          <a:p>
            <a:endParaRPr lang="en-US" sz="1600" dirty="0"/>
          </a:p>
        </p:txBody>
      </p:sp>
      <p:pic>
        <p:nvPicPr>
          <p:cNvPr id="16" name="Picture 10" descr="Anada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643" y="5085184"/>
            <a:ext cx="1041989" cy="694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3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Featured Case Studies</a:t>
            </a:r>
            <a:endParaRPr lang="en-C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63688" y="1340768"/>
            <a:ext cx="7128792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600" u="sng" dirty="0">
                <a:solidFill>
                  <a:schemeClr val="tx1"/>
                </a:solidFill>
                <a:hlinkClick r:id="rId2"/>
              </a:rPr>
              <a:t>Microsoft Legal and Corporate Affairs</a:t>
            </a:r>
            <a:endParaRPr lang="en-US" sz="1600" u="sng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Video Case Study: </a:t>
            </a:r>
            <a:r>
              <a:rPr lang="en-US" sz="1600" u="sng" dirty="0">
                <a:solidFill>
                  <a:schemeClr val="tx1"/>
                </a:solidFill>
                <a:hlinkClick r:id="rId2"/>
              </a:rPr>
              <a:t>Microsoft Legal and Corporate Affairs</a:t>
            </a: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Microsoft Legal and Corporate Affairs Group improves document and records management with SharePoint 2010 and Colligo Contributor Pro</a:t>
            </a:r>
          </a:p>
          <a:p>
            <a:pPr>
              <a:spcBef>
                <a:spcPts val="0"/>
              </a:spcBef>
            </a:pPr>
            <a:endParaRPr lang="en-US" sz="1600" dirty="0">
              <a:hlinkClick r:id="rId3" action="ppaction://hlinkfile"/>
            </a:endParaRPr>
          </a:p>
          <a:p>
            <a:pPr>
              <a:spcBef>
                <a:spcPts val="0"/>
              </a:spcBef>
            </a:pPr>
            <a:r>
              <a:rPr lang="en-US" sz="1600" dirty="0" err="1">
                <a:hlinkClick r:id="rId3" action="ppaction://hlinkfile"/>
              </a:rPr>
              <a:t>Webcor</a:t>
            </a:r>
            <a:r>
              <a:rPr lang="en-US" sz="1600" dirty="0">
                <a:hlinkClick r:id="rId3" action="ppaction://hlinkfile"/>
              </a:rPr>
              <a:t> Builders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Webcor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Builders improves email management with Colligo Contributor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Uploader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ts val="0"/>
              </a:spcBef>
            </a:pPr>
            <a:endParaRPr lang="en-US" sz="1600" i="1" dirty="0"/>
          </a:p>
          <a:p>
            <a:pPr>
              <a:spcBef>
                <a:spcPts val="0"/>
              </a:spcBef>
            </a:pPr>
            <a:r>
              <a:rPr lang="en-US" sz="1600" dirty="0">
                <a:hlinkClick r:id="rId4"/>
              </a:rPr>
              <a:t>Watson Wyatt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Video Case Study: </a:t>
            </a:r>
            <a:r>
              <a:rPr lang="en-US" sz="1600" dirty="0">
                <a:solidFill>
                  <a:srgbClr val="0070C0"/>
                </a:solidFill>
                <a:hlinkClick r:id="rId5"/>
              </a:rPr>
              <a:t>Watson Wyatt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Global HR firm improves enterprise records management with Colligo Contributor 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 sz="1600" i="1" dirty="0"/>
          </a:p>
          <a:p>
            <a:pPr>
              <a:spcBef>
                <a:spcPts val="0"/>
              </a:spcBef>
            </a:pPr>
            <a:r>
              <a:rPr lang="en-US" sz="1600" dirty="0">
                <a:hlinkClick r:id="rId6"/>
              </a:rPr>
              <a:t>Morris - Depew Associates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Engineering firm goes paperless and improves email management with SharePoint and the Colligo Contributor Add-In for Outlook</a:t>
            </a:r>
          </a:p>
          <a:p>
            <a:pPr>
              <a:spcBef>
                <a:spcPts val="0"/>
              </a:spcBef>
              <a:buFont typeface="Wingdings" pitchFamily="2" charset="2"/>
              <a:buChar char="§"/>
            </a:pPr>
            <a:endParaRPr lang="en-US" sz="1600" i="1" dirty="0"/>
          </a:p>
          <a:p>
            <a:pPr>
              <a:spcBef>
                <a:spcPts val="0"/>
              </a:spcBef>
            </a:pPr>
            <a:r>
              <a:rPr lang="en-US" sz="1600" dirty="0">
                <a:hlinkClick r:id="rId7"/>
              </a:rPr>
              <a:t>Fernald Law Group   </a:t>
            </a:r>
            <a:r>
              <a:rPr lang="en-US" sz="1600" dirty="0">
                <a:solidFill>
                  <a:srgbClr val="C00000"/>
                </a:solidFill>
              </a:rPr>
              <a:t>(BPOS)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Creating competitive advantage with Microsoft</a:t>
            </a:r>
          </a:p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hosted  SharePoint &amp; Colligo Contributor Pro</a:t>
            </a:r>
          </a:p>
          <a:p>
            <a:pPr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27" y="1628800"/>
            <a:ext cx="1083129" cy="2571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8" y="2564904"/>
            <a:ext cx="596586" cy="538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5" y="3501008"/>
            <a:ext cx="1239329" cy="431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4365104"/>
            <a:ext cx="1080121" cy="531378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12"/>
          <a:srcRect l="3850" t="15400" r="86974" b="81616"/>
          <a:stretch/>
        </p:blipFill>
        <p:spPr bwMode="auto">
          <a:xfrm>
            <a:off x="179512" y="5589240"/>
            <a:ext cx="1512168" cy="1616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765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Additional Resources</a:t>
            </a:r>
            <a:endParaRPr lang="en-C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63688" y="1340768"/>
            <a:ext cx="7128792" cy="48245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On-demand Webinars: </a:t>
            </a:r>
          </a:p>
          <a:p>
            <a:pPr>
              <a:spcBef>
                <a:spcPts val="0"/>
              </a:spcBef>
            </a:pPr>
            <a:endParaRPr lang="en-US" sz="1600" dirty="0">
              <a:hlinkClick r:id="rId2" action="ppaction://hlinkfile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hlinkClick r:id="rId2" action="ppaction://hlinkfile"/>
              </a:rPr>
              <a:t>How to Implement an Effective Email Attachment Solution in </a:t>
            </a:r>
            <a:r>
              <a:rPr lang="en-US" sz="1600" dirty="0" err="1">
                <a:hlinkClick r:id="rId2" action="ppaction://hlinkfile"/>
              </a:rPr>
              <a:t>Sharepoint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Eric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Legault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, MVP, Consultant &amp; Author</a:t>
            </a:r>
          </a:p>
          <a:p>
            <a:pPr>
              <a:spcBef>
                <a:spcPts val="0"/>
              </a:spcBef>
            </a:pPr>
            <a:endParaRPr lang="en-US" sz="1600" dirty="0">
              <a:hlinkClick r:id="rId2" action="ppaction://hlinkfile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hlinkClick r:id="rId2" action="ppaction://hlinkfile"/>
              </a:rPr>
              <a:t>Best Practices for Using SharePoint for Email Management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Kathy Hughes, Microsoft MOSS MVP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2000" b="1" dirty="0"/>
              <a:t>White Papers: 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>
                <a:hlinkClick r:id="rId2" action="ppaction://hlinkfile"/>
              </a:rPr>
              <a:t>Developing an Effective Email Management Solution in SharePoint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Requirements and strategies for a successful implementation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 err="1">
                <a:hlinkClick r:id="rId2" action="ppaction://hlinkfile"/>
              </a:rPr>
              <a:t>Colligo’s</a:t>
            </a:r>
            <a:r>
              <a:rPr lang="en-US" sz="1600" dirty="0">
                <a:hlinkClick r:id="rId2" action="ppaction://hlinkfile"/>
              </a:rPr>
              <a:t> SharePoint Client Solutions for Law Firms and Legal Departments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How Colligo Contributor powers the electronic matter file</a:t>
            </a:r>
          </a:p>
          <a:p>
            <a:pPr>
              <a:buFont typeface="Wingdings" pitchFamily="2" charset="2"/>
              <a:buChar char="§"/>
            </a:pPr>
            <a:endParaRPr lang="en-US" sz="1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3" y="4725144"/>
            <a:ext cx="771525" cy="771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12" y="4005064"/>
            <a:ext cx="771525" cy="771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25" y="1845196"/>
            <a:ext cx="1028700" cy="647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27" y="2564904"/>
            <a:ext cx="10287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2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 Summary</a:t>
            </a:r>
            <a:endParaRPr lang="en-C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80920" cy="48245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en-CA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Colligo 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helps drive and entrench SharePoint wins in the Oil &amp; Gas </a:t>
            </a: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industry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Fills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the usability gap by providing seamless integration between SharePoint and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Outlook</a:t>
            </a:r>
          </a:p>
          <a:p>
            <a:pPr marL="1085850" lvl="1" indent="-3429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Drag-and-drop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Outlook content to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SharePoint</a:t>
            </a:r>
          </a:p>
          <a:p>
            <a:pPr marL="1085850" lvl="1" indent="-3429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Surface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SharePoint content in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Outlook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Proven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success in the market with key wins at Microsoft Legal &amp; Corporate Affairs and dozens of Oil &amp; Gas firms such as Shell, BP, Total, and Anadarko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3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Information</a:t>
            </a:r>
            <a:endParaRPr lang="en-CA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835696" y="1340768"/>
            <a:ext cx="7056784" cy="4824536"/>
          </a:xfrm>
        </p:spPr>
        <p:txBody>
          <a:bodyPr>
            <a:normAutofit/>
          </a:bodyPr>
          <a:lstStyle/>
          <a:p>
            <a:pPr lvl="0"/>
            <a:r>
              <a:rPr lang="en-CA" sz="2000" b="1" dirty="0">
                <a:solidFill>
                  <a:schemeClr val="tx2">
                    <a:lumMod val="75000"/>
                  </a:schemeClr>
                </a:solidFill>
              </a:rPr>
              <a:t>Try Contributor Pro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Non-expiring trial for Microsoft employees: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CA" sz="1600" dirty="0" smtClean="0"/>
              <a:t>	</a:t>
            </a:r>
            <a:r>
              <a:rPr lang="en-CA" sz="1600" dirty="0" smtClean="0">
                <a:solidFill>
                  <a:srgbClr val="0070C0"/>
                </a:solidFill>
                <a:hlinkClick r:id="rId2"/>
              </a:rPr>
              <a:t>www.colligo.com/go/microsoft/try_contributor</a:t>
            </a:r>
            <a:endParaRPr lang="en-CA" sz="1600" dirty="0">
              <a:solidFill>
                <a:srgbClr val="0070C0"/>
              </a:solidFill>
            </a:endParaRP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30-day trial for prospect accounts: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CA" sz="1600" dirty="0" smtClean="0"/>
              <a:t>	</a:t>
            </a:r>
            <a:r>
              <a:rPr lang="en-CA" sz="1600" dirty="0" smtClean="0">
                <a:solidFill>
                  <a:srgbClr val="0070C0"/>
                </a:solidFill>
                <a:hlinkClick r:id="rId3"/>
              </a:rPr>
              <a:t>www.colligo.com</a:t>
            </a:r>
            <a:endParaRPr lang="en-CA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CA" sz="1400" dirty="0"/>
          </a:p>
          <a:p>
            <a:pPr lvl="0"/>
            <a:r>
              <a:rPr lang="en-CA" sz="2000" b="1" dirty="0">
                <a:solidFill>
                  <a:schemeClr val="tx2">
                    <a:lumMod val="75000"/>
                  </a:schemeClr>
                </a:solidFill>
              </a:rPr>
              <a:t>Visit the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Colligo Resource Center</a:t>
            </a:r>
            <a:endParaRPr lang="en-CA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Information on email management in SharePoint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White papers, case studies, on-demand webinars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1600" dirty="0"/>
              <a:t>	</a:t>
            </a:r>
            <a:r>
              <a:rPr lang="en-US" sz="1600" dirty="0">
                <a:solidFill>
                  <a:srgbClr val="0070C0"/>
                </a:solidFill>
                <a:hlinkClick r:id="rId4"/>
              </a:rPr>
              <a:t>www.colligo.com/resources </a:t>
            </a:r>
            <a:endParaRPr lang="en-US" sz="1600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CA" sz="2000" b="1" dirty="0">
                <a:solidFill>
                  <a:schemeClr val="tx2">
                    <a:lumMod val="75000"/>
                  </a:schemeClr>
                </a:solidFill>
              </a:rPr>
              <a:t>Contact Us</a:t>
            </a:r>
          </a:p>
          <a:p>
            <a:pPr lvl="0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 Bill England, Director, Business Development</a:t>
            </a:r>
          </a:p>
          <a:p>
            <a:pPr lvl="0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       +1.604.307.2341</a:t>
            </a:r>
          </a:p>
          <a:p>
            <a:pPr lvl="0"/>
            <a:r>
              <a:rPr lang="en-US" sz="1600" dirty="0">
                <a:solidFill>
                  <a:schemeClr val="tx1"/>
                </a:solidFill>
              </a:rPr>
              <a:t>         </a:t>
            </a:r>
            <a:r>
              <a:rPr lang="en-US" sz="1600" dirty="0">
                <a:solidFill>
                  <a:srgbClr val="0070C0"/>
                </a:solidFill>
                <a:hlinkClick r:id="rId5"/>
              </a:rPr>
              <a:t>bengland@colligo.com</a:t>
            </a:r>
            <a:endParaRPr lang="en-US" sz="1600" dirty="0">
              <a:solidFill>
                <a:srgbClr val="0070C0"/>
              </a:solidFill>
            </a:endParaRPr>
          </a:p>
          <a:p>
            <a:pPr lvl="0"/>
            <a:endParaRPr lang="en-CA" sz="1600" b="1" dirty="0">
              <a:solidFill>
                <a:schemeClr val="tx1"/>
              </a:solidFill>
            </a:endParaRPr>
          </a:p>
          <a:p>
            <a:pPr lvl="1"/>
            <a:endParaRPr lang="en-CA" sz="1400" dirty="0"/>
          </a:p>
          <a:p>
            <a:pPr marL="457200" lvl="1" indent="0">
              <a:buNone/>
            </a:pPr>
            <a:endParaRPr lang="en-CA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289601" y="3140968"/>
            <a:ext cx="1447800" cy="1085849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ounded Rectangle 4"/>
          <p:cNvSpPr/>
          <p:nvPr/>
        </p:nvSpPr>
        <p:spPr>
          <a:xfrm>
            <a:off x="257553" y="4653136"/>
            <a:ext cx="1447800" cy="1085849"/>
          </a:xfrm>
          <a:prstGeom prst="roundRect">
            <a:avLst>
              <a:gd name="adj" fmla="val 10000"/>
            </a:avLst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1191025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About Colligo Networks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0" y="4869160"/>
            <a:ext cx="778205" cy="652828"/>
          </a:xfrm>
          <a:prstGeom prst="rect">
            <a:avLst/>
          </a:prstGeom>
        </p:spPr>
      </p:pic>
      <p:pic>
        <p:nvPicPr>
          <p:cNvPr id="7" name="Picture 2" descr="Best of Microsoft Tech Ed 2008 Win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496" y="3717032"/>
            <a:ext cx="408192" cy="7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C Magazine Editors' Choice Awar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2129" y="2692535"/>
            <a:ext cx="389090" cy="5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PC Magazine Technical Excellence Awar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0264" y="1704408"/>
            <a:ext cx="500456" cy="50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PATECH06TROPHY_100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42939" y="2647851"/>
            <a:ext cx="426355" cy="620639"/>
          </a:xfrm>
          <a:prstGeom prst="rect">
            <a:avLst/>
          </a:prstGeom>
        </p:spPr>
      </p:pic>
      <p:pic>
        <p:nvPicPr>
          <p:cNvPr id="11" name="Picture 10" descr="Windows-IT-Pro-Community-Choice-Silver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4513" y="1654265"/>
            <a:ext cx="565272" cy="694615"/>
          </a:xfrm>
          <a:prstGeom prst="rect">
            <a:avLst/>
          </a:prstGeom>
        </p:spPr>
      </p:pic>
      <p:pic>
        <p:nvPicPr>
          <p:cNvPr id="12" name="Picture 11" descr="it-pro-2008-editors-choice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0831" y="3740408"/>
            <a:ext cx="338110" cy="781532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6976" y="1340768"/>
            <a:ext cx="7293496" cy="4525963"/>
          </a:xfrm>
        </p:spPr>
        <p:txBody>
          <a:bodyPr>
            <a:normAutofit/>
          </a:bodyPr>
          <a:lstStyle/>
          <a:p>
            <a:pPr marL="1200150" lvl="1" indent="-457200">
              <a:spcBef>
                <a:spcPts val="0"/>
              </a:spcBef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Multi-award winning Colligo Contributor solution suite for email management in SharePoint</a:t>
            </a:r>
          </a:p>
          <a:p>
            <a:pPr marL="1200150" lvl="1" indent="-457200">
              <a:spcBef>
                <a:spcPts val="0"/>
              </a:spcBef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3500+ customers in 55 countries</a:t>
            </a:r>
          </a:p>
          <a:p>
            <a:pPr marL="1200150" lvl="1" indent="-457200">
              <a:spcBef>
                <a:spcPts val="0"/>
              </a:spcBef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Multiple enterprise deployments in Global and Fortune 500</a:t>
            </a:r>
          </a:p>
          <a:p>
            <a:pPr marL="1200150" lvl="1" indent="-457200">
              <a:spcBef>
                <a:spcPts val="0"/>
              </a:spcBef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Founded in 2000; dedicated to SharePoint since 2004</a:t>
            </a:r>
          </a:p>
          <a:p>
            <a:pPr marL="1200150" lvl="1" indent="-457200">
              <a:spcBef>
                <a:spcPts val="0"/>
              </a:spcBef>
            </a:pPr>
            <a:r>
              <a:rPr lang="en-CA" dirty="0" smtClean="0">
                <a:solidFill>
                  <a:schemeClr val="tx2">
                    <a:lumMod val="75000"/>
                  </a:schemeClr>
                </a:solidFill>
              </a:rPr>
              <a:t>Key partner is Microsoft; 250+ regional solution partners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21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Colligo Contributor Pro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40768"/>
            <a:ext cx="6563544" cy="50405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Records Management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200150" lvl="1" indent="-457200">
              <a:spcBef>
                <a:spcPts val="0"/>
              </a:spcBef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Easily capture email and attachments with intuitive access from Outlook and Windows Explorer</a:t>
            </a:r>
          </a:p>
          <a:p>
            <a:pPr marL="1200150" lvl="1" indent="-457200">
              <a:spcBef>
                <a:spcPts val="0"/>
              </a:spcBef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Integrates </a:t>
            </a:r>
            <a:r>
              <a:rPr lang="en-US" sz="1600" dirty="0">
                <a:solidFill>
                  <a:srgbClr val="17375E"/>
                </a:solidFill>
                <a:ea typeface="ＭＳ Ｐゴシック" pitchFamily="34" charset="-128"/>
              </a:rPr>
              <a:t>directly or through </a:t>
            </a:r>
            <a:r>
              <a:rPr lang="en-US" sz="1600" dirty="0" err="1">
                <a:solidFill>
                  <a:srgbClr val="17375E"/>
                </a:solidFill>
                <a:ea typeface="ＭＳ Ｐゴシック" pitchFamily="34" charset="-128"/>
              </a:rPr>
              <a:t>GimmalSoft</a:t>
            </a:r>
            <a:r>
              <a:rPr lang="en-US" sz="1600" dirty="0">
                <a:solidFill>
                  <a:srgbClr val="17375E"/>
                </a:solidFill>
                <a:ea typeface="ＭＳ Ｐゴシック" pitchFamily="34" charset="-128"/>
              </a:rPr>
              <a:t> Compliance </a:t>
            </a: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Suite</a:t>
            </a:r>
          </a:p>
          <a:p>
            <a:pPr marL="1200150" lvl="1" indent="-457200">
              <a:spcBef>
                <a:spcPts val="0"/>
              </a:spcBef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Simplifies </a:t>
            </a:r>
            <a:r>
              <a:rPr lang="en-US" sz="1600" dirty="0">
                <a:solidFill>
                  <a:srgbClr val="17375E"/>
                </a:solidFill>
                <a:ea typeface="ＭＳ Ｐゴシック" pitchFamily="34" charset="-128"/>
              </a:rPr>
              <a:t>transition for organizations migrating to SharePoint 2010 from legacy RM/DM systems</a:t>
            </a:r>
          </a:p>
          <a:p>
            <a:pPr>
              <a:lnSpc>
                <a:spcPct val="110000"/>
              </a:lnSpc>
            </a:pPr>
            <a:endParaRPr lang="en-US" sz="1800" dirty="0" smtClean="0">
              <a:solidFill>
                <a:srgbClr val="17375E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rgbClr val="17375E"/>
                </a:solidFill>
              </a:rPr>
              <a:t>Project </a:t>
            </a:r>
            <a:r>
              <a:rPr lang="en-US" sz="2000" b="1" dirty="0">
                <a:solidFill>
                  <a:srgbClr val="17375E"/>
                </a:solidFill>
              </a:rPr>
              <a:t>Management </a:t>
            </a:r>
          </a:p>
          <a:p>
            <a:pPr marL="1028700" lvl="1">
              <a:lnSpc>
                <a:spcPct val="110000"/>
              </a:lnSpc>
            </a:pPr>
            <a:r>
              <a:rPr lang="en-US" sz="1600" dirty="0">
                <a:solidFill>
                  <a:srgbClr val="17375E"/>
                </a:solidFill>
                <a:ea typeface="ＭＳ Ｐゴシック" pitchFamily="34" charset="-128"/>
              </a:rPr>
              <a:t>Drives transition from person-centric to project-centric email management</a:t>
            </a:r>
            <a:endParaRPr lang="en-US" sz="1600" dirty="0">
              <a:solidFill>
                <a:srgbClr val="17375E"/>
              </a:solidFill>
            </a:endParaRPr>
          </a:p>
          <a:p>
            <a:pPr marL="1028700" lvl="1">
              <a:lnSpc>
                <a:spcPct val="110000"/>
              </a:lnSpc>
            </a:pPr>
            <a:r>
              <a:rPr lang="en-US" sz="1600" dirty="0">
                <a:solidFill>
                  <a:srgbClr val="17375E"/>
                </a:solidFill>
                <a:ea typeface="ＭＳ Ｐゴシック" pitchFamily="34" charset="-128"/>
              </a:rPr>
              <a:t>Facilitates collaboration during complex, geographically diverse projects</a:t>
            </a:r>
          </a:p>
          <a:p>
            <a:pPr marL="1028700" lvl="1">
              <a:lnSpc>
                <a:spcPct val="110000"/>
              </a:lnSpc>
            </a:pPr>
            <a:r>
              <a:rPr lang="en-US" sz="1600" dirty="0">
                <a:solidFill>
                  <a:srgbClr val="17375E"/>
                </a:solidFill>
                <a:ea typeface="ＭＳ Ｐゴシック" pitchFamily="34" charset="-128"/>
              </a:rPr>
              <a:t>Provides full offline access for remote workers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17375E"/>
              </a:solidFill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b="1" dirty="0">
                <a:solidFill>
                  <a:srgbClr val="17375E"/>
                </a:solidFill>
              </a:rPr>
              <a:t>Compliance / </a:t>
            </a:r>
            <a:r>
              <a:rPr lang="en-US" sz="2000" b="1" dirty="0" smtClean="0">
                <a:solidFill>
                  <a:srgbClr val="17375E"/>
                </a:solidFill>
              </a:rPr>
              <a:t>Governance</a:t>
            </a:r>
          </a:p>
          <a:p>
            <a:pPr marL="1028700" lvl="1">
              <a:lnSpc>
                <a:spcPct val="80000"/>
              </a:lnSpc>
            </a:pP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Reduces </a:t>
            </a:r>
            <a:r>
              <a:rPr lang="en-US" sz="1600" dirty="0">
                <a:solidFill>
                  <a:srgbClr val="17375E"/>
                </a:solidFill>
                <a:ea typeface="ＭＳ Ｐゴシック" pitchFamily="34" charset="-128"/>
              </a:rPr>
              <a:t>project-related risks by ensuring all content is </a:t>
            </a:r>
            <a:r>
              <a:rPr lang="en-US" sz="1600" dirty="0" smtClean="0">
                <a:solidFill>
                  <a:srgbClr val="17375E"/>
                </a:solidFill>
                <a:ea typeface="ＭＳ Ｐゴシック" pitchFamily="34" charset="-128"/>
              </a:rPr>
              <a:t>accessible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5" y="2001343"/>
            <a:ext cx="185737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6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Select Oil &amp; Gas Customers</a:t>
            </a:r>
            <a:endParaRPr lang="en-CA" dirty="0"/>
          </a:p>
        </p:txBody>
      </p:sp>
      <p:pic>
        <p:nvPicPr>
          <p:cNvPr id="6" name="Picture 10" descr="Anadar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1259661" cy="839774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93367"/>
            <a:ext cx="728420" cy="8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833" y="5195296"/>
            <a:ext cx="1168218" cy="31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5" y="1412776"/>
            <a:ext cx="1261194" cy="9425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564904"/>
            <a:ext cx="1482040" cy="881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2"/>
          <a:stretch/>
        </p:blipFill>
        <p:spPr>
          <a:xfrm>
            <a:off x="1728284" y="4751654"/>
            <a:ext cx="1078919" cy="887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861048"/>
            <a:ext cx="635306" cy="6491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071627"/>
            <a:ext cx="1038456" cy="293477"/>
          </a:xfrm>
          <a:prstGeom prst="rect">
            <a:avLst/>
          </a:prstGeom>
        </p:spPr>
      </p:pic>
      <p:pic>
        <p:nvPicPr>
          <p:cNvPr id="14" name="Picture 8" descr="b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128" y="1470156"/>
            <a:ext cx="1179356" cy="786237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08370"/>
            <a:ext cx="2028652" cy="4046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2776"/>
            <a:ext cx="881592" cy="9539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991" y="1700808"/>
            <a:ext cx="1339449" cy="4834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077072"/>
            <a:ext cx="1587490" cy="2995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7" y="3714741"/>
            <a:ext cx="965973" cy="86638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17" y="5077102"/>
            <a:ext cx="1172078" cy="5557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338" y="2780928"/>
            <a:ext cx="2293830" cy="47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Microsoft Opportunity</a:t>
            </a:r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24536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ECM/RM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Compete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Strengthens Microsoft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competitive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positioning against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other ECM/RM vendors by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enhancing email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management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capabilities</a:t>
            </a:r>
          </a:p>
          <a:p>
            <a:pPr lvl="2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ECM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competitors such as Autonomy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iManage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), EMC 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eRoom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Documentum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), and IBM (Lotus Notes) provide email management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EA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Renewal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Helps secure deployment of existing SharePoint seats for eCAL renegotiation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Helps secure the overall Microsoft platform by increasing deployment of SharePoint in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enterprise-wide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applications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8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Microsoft Relationship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24536"/>
          </a:xfrm>
        </p:spPr>
        <p:txBody>
          <a:bodyPr/>
          <a:lstStyle/>
          <a:p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Microsoft is partner and customer</a:t>
            </a:r>
          </a:p>
          <a:p>
            <a:pPr lvl="1"/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Colligo Contributor deployed at Microsoft LCA; Office 365 beta </a:t>
            </a:r>
          </a:p>
          <a:p>
            <a:pPr marL="457200" indent="-457200">
              <a:buFont typeface="Arial" pitchFamily="34" charset="0"/>
              <a:buChar char="•"/>
            </a:pPr>
            <a:endParaRPr lang="en-CA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Key </a:t>
            </a:r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technology relationships</a:t>
            </a:r>
          </a:p>
          <a:p>
            <a:pPr lvl="1"/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Ryan Duguid,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Senior Product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Manager, ECM</a:t>
            </a:r>
            <a:endParaRPr lang="en-CA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CA" sz="1600" dirty="0" err="1" smtClean="0">
                <a:solidFill>
                  <a:schemeClr val="tx2">
                    <a:lumMod val="75000"/>
                  </a:schemeClr>
                </a:solidFill>
              </a:rPr>
              <a:t>Amam</a:t>
            </a: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CA" sz="1600" dirty="0" err="1" smtClean="0">
                <a:solidFill>
                  <a:schemeClr val="tx2">
                    <a:lumMod val="75000"/>
                  </a:schemeClr>
                </a:solidFill>
              </a:rPr>
              <a:t>Harmetz</a:t>
            </a:r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Lead Program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Manager, SharePoint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Document and Records Management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CA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Key </a:t>
            </a:r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business relationships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Professional Services Industry Team: Elliott Ichimura &amp; Brian Zeve</a:t>
            </a:r>
          </a:p>
          <a:p>
            <a:pPr lvl="1"/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SP2010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customer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TAP partner with Watson Wyatt</a:t>
            </a:r>
          </a:p>
          <a:p>
            <a:pPr lvl="1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Former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partner of Notes Compete team: Tony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Ollivier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Enterprise Strategy Architect</a:t>
            </a:r>
          </a:p>
          <a:p>
            <a:pPr marL="0" indent="0">
              <a:buNone/>
            </a:pPr>
            <a:endParaRPr lang="en-CA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CA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CA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CA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endParaRPr lang="en-C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Joint Marketing Initiatives</a:t>
            </a:r>
            <a:endParaRPr lang="en-C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91680" y="1628800"/>
            <a:ext cx="7200800" cy="482453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sz="2000" b="1" dirty="0" smtClean="0"/>
              <a:t>Webinars Driving the Microsoft Message</a:t>
            </a:r>
            <a:endParaRPr lang="en-CA" sz="2000" b="1" dirty="0" smtClean="0">
              <a:hlinkClick r:id="rId2"/>
            </a:endParaRPr>
          </a:p>
          <a:p>
            <a:pPr>
              <a:spcBef>
                <a:spcPts val="0"/>
              </a:spcBef>
            </a:pPr>
            <a:endParaRPr lang="en-US" sz="1800" dirty="0" smtClean="0">
              <a:hlinkClick r:id="rId2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hlinkClick r:id="rId2"/>
              </a:rPr>
              <a:t>SharePoint </a:t>
            </a:r>
            <a:r>
              <a:rPr lang="en-US" sz="1600" dirty="0">
                <a:hlinkClick r:id="rId2"/>
              </a:rPr>
              <a:t>2010 – What’s New for Email Management 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Ryan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Duguid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, Senior Product Manager</a:t>
            </a:r>
          </a:p>
          <a:p>
            <a:pPr>
              <a:spcBef>
                <a:spcPts val="0"/>
              </a:spcBef>
            </a:pPr>
            <a:endParaRPr lang="en-US" sz="1600" i="1" dirty="0"/>
          </a:p>
          <a:p>
            <a:pPr>
              <a:spcBef>
                <a:spcPts val="0"/>
              </a:spcBef>
            </a:pPr>
            <a:r>
              <a:rPr lang="en-US" sz="1600" dirty="0">
                <a:hlinkClick r:id="rId3"/>
              </a:rPr>
              <a:t>How SharePoint 2010 Changes the Metadata Game 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Dan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Kogan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, SharePoint Senior Program Manager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>
                <a:hlinkClick r:id="rId4"/>
              </a:rPr>
              <a:t>Is SharePoint 2010 Ready for Enterprise Content Management 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Trisha Bush, Director, SharePoint Enterprise Business</a:t>
            </a:r>
          </a:p>
          <a:p>
            <a:pPr>
              <a:spcBef>
                <a:spcPts val="0"/>
              </a:spcBef>
            </a:pP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>
                <a:hlinkClick r:id="rId5"/>
              </a:rPr>
              <a:t>How Microsoft is Using SharePoint 2010 &amp; Colligo for ECM &amp; Records Management 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Nishan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DeSilva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, Director, Information Management &amp;  Corporate Compliance</a:t>
            </a:r>
          </a:p>
          <a:p>
            <a:pPr>
              <a:spcBef>
                <a:spcPts val="0"/>
              </a:spcBef>
            </a:pPr>
            <a:endParaRPr lang="en-US" sz="1600" b="1" dirty="0"/>
          </a:p>
          <a:p>
            <a:pPr>
              <a:spcBef>
                <a:spcPts val="0"/>
              </a:spcBef>
            </a:pPr>
            <a:r>
              <a:rPr lang="en-US" sz="1600" dirty="0">
                <a:hlinkClick r:id="rId6"/>
              </a:rPr>
              <a:t>Best Practices for Project &amp; Email Management in SharePoint for Architecture, Engineering &amp; Construction Firms 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Marc Beckmann, </a:t>
            </a:r>
            <a:r>
              <a:rPr lang="en-US" sz="1600" i="1" dirty="0" err="1">
                <a:solidFill>
                  <a:schemeClr val="tx2">
                    <a:lumMod val="75000"/>
                  </a:schemeClr>
                </a:solidFill>
              </a:rPr>
              <a:t>ProServ</a:t>
            </a:r>
            <a:r>
              <a:rPr lang="en-US" sz="1600" i="1" dirty="0">
                <a:solidFill>
                  <a:schemeClr val="tx2">
                    <a:lumMod val="75000"/>
                  </a:schemeClr>
                </a:solidFill>
              </a:rPr>
              <a:t> Industry 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Manager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" y="2158872"/>
            <a:ext cx="873606" cy="550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78952"/>
            <a:ext cx="873606" cy="550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" y="3645024"/>
            <a:ext cx="873606" cy="550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26" y="4463128"/>
            <a:ext cx="873606" cy="550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8" y="5255216"/>
            <a:ext cx="873606" cy="55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Shell Win Summary</a:t>
            </a: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68152" y="1628800"/>
            <a:ext cx="7524328" cy="482453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Using BPOS-D (dedicated) 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Shell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was lead customer for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Contributor File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Manager (Windows Explorer ) product to redirect their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MyDocuments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to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SharePoint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File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Manager will also be used for SharePoint 2010 instances located in Shell datacenters across the globe. These instances are managed by T-Systems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Futures: </a:t>
            </a:r>
          </a:p>
          <a:p>
            <a:pPr lvl="1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Shell Legal team is piloting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Contributor as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the prime interface for SharePoint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Working towards enterprise purchase per the attached slide deck (“EIM roll out plans.ppt”)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1368152" cy="102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BP Win Summary</a:t>
            </a:r>
            <a:endParaRPr lang="en-CA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043608" y="1628800"/>
            <a:ext cx="7848872" cy="4824536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Several projects underway:</a:t>
            </a:r>
            <a:endParaRPr lang="en-CA" sz="2000" b="1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Angola Project – a downstream, offline use case for enabling completely disconnected work in a doc- and metadata-rich environment</a:t>
            </a:r>
          </a:p>
          <a:p>
            <a:pPr lvl="1"/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Global SAP project: Colligo enabled SharePoint to be viable collaboration platform for this geographically spaced group</a:t>
            </a:r>
          </a:p>
          <a:p>
            <a:pPr lvl="2"/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SharePoint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in UK &amp; remote users worldwide with large group in Australia</a:t>
            </a:r>
          </a:p>
          <a:p>
            <a:pPr lvl="2"/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Colligo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improved SharePoint performance to address latency issues; saved substantial time updating &amp; saving documents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  <a:p>
            <a:pPr lvl="2"/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250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+ people working on the project around the world and the numbers will grow as the programme moves from site to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site</a:t>
            </a:r>
            <a:endParaRPr lang="en-CA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CA" sz="2000" b="1" dirty="0" smtClean="0">
                <a:solidFill>
                  <a:schemeClr val="tx2">
                    <a:lumMod val="75000"/>
                  </a:schemeClr>
                </a:solidFill>
              </a:rPr>
              <a:t>Futures:</a:t>
            </a:r>
          </a:p>
          <a:p>
            <a:pPr lvl="1"/>
            <a:r>
              <a:rPr lang="en-CA" sz="1600" dirty="0" smtClean="0">
                <a:solidFill>
                  <a:schemeClr val="tx2">
                    <a:lumMod val="75000"/>
                  </a:schemeClr>
                </a:solidFill>
              </a:rPr>
              <a:t>Early </a:t>
            </a:r>
            <a:r>
              <a:rPr lang="en-CA" sz="1600" dirty="0">
                <a:solidFill>
                  <a:schemeClr val="tx2">
                    <a:lumMod val="75000"/>
                  </a:schemeClr>
                </a:solidFill>
              </a:rPr>
              <a:t>discussions around Records Management program</a:t>
            </a:r>
            <a:endParaRPr lang="en-CA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8" descr="b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88" y="4941168"/>
            <a:ext cx="1296144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52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xsi="http://www.w3.org/2001/XMLSchema-instance" xmlns:p="http://schemas.microsoft.com/office/2006/metadata/propertie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ma="http://schemas.microsoft.com/office/2006/metadata/properties/metaAttributes" xmlns:ct="http://schemas.microsoft.com/office/2006/metadata/contentType" ct:_="" ma:_="" ma:contentTypeName="Document" ma:contentTypeID="0x010100FEEAE45C0D148248B8BE395C46A62E21" ma:contentTypeVersion="0" ma:contentTypeDescription="Create a new document." ma:contentTypeScope="" ma:versionID="">
  <xsd:schema xmlns:p="http://schemas.microsoft.com/office/2006/metadata/properties" xmlns:ns2="e3eb6809-10bf-45e6-b6fb-32ab7f6dfbd5" xmlns:xsd="http://www.w3.org/2001/XMLSchema" targetNamespace="http://schemas.microsoft.com/office/2006/metadata/properties" ma:root="true" ma:fieldsID="" ns2:_="">
    <xsd:import namespace="e3eb6809-10bf-45e6-b6fb-32ab7f6dfbd5"/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:dms="http://schemas.microsoft.com/office/2006/documentManagement/types" xmlns:xsd="http://www.w3.org/2001/XMLSchema" targetNamespace="e3eb6809-10bf-45e6-b6fb-32ab7f6dfbd5" elementFormDefault="qualified">
    <xsd:import namespace="http://schemas.microsoft.com/office/2006/documentManagement/types"/>
  </xsd:schema>
  <xsd:schema xmlns="http://schemas.openxmlformats.org/package/2006/metadata/core-properties" xmlns:xsi="http://www.w3.org/2001/XMLSchema-instance" xmlns:dc="http://purl.org/dc/elements/1.1/" xmlns:dcterms="http://purl.org/dc/terms/" xmlns:odoc="http://schemas.microsoft.com/office/internal/2005/internalDocumentation" xmlns:xsd="http://www.w3.org/2001/XMLSchema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:creator_ALT1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/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8257633-FE92-4AE7-8BAB-2CFD170A647F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EBE3A6A-5802-4D6E-A3CC-05436FCE10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A427F1-0F6B-4752-AAD6-257734638FC4}">
  <ds:schemaRefs>
    <ds:schemaRef ds:uri="http://schemas.microsoft.com/office/2006/metadata/properties/metaAttributes"/>
    <ds:schemaRef ds:uri="http://schemas.microsoft.com/office/2006/metadata/contentType"/>
    <ds:schemaRef ds:uri="http://schemas.microsoft.com/office/2006/metadata/properties"/>
    <ds:schemaRef ds:uri="e3eb6809-10bf-45e6-b6fb-32ab7f6dfbd5"/>
    <ds:schemaRef ds:uri="http://www.w3.org/2001/XMLSchem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35432</TotalTime>
  <Words>909</Words>
  <Application>Microsoft Office PowerPoint</Application>
  <PresentationFormat>On-screen Show (4:3)</PresentationFormat>
  <Paragraphs>188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About Colligo Networks</vt:lpstr>
      <vt:lpstr>Colligo Contributor Pro</vt:lpstr>
      <vt:lpstr>Select Oil &amp; Gas Customers</vt:lpstr>
      <vt:lpstr>Microsoft Opportunity</vt:lpstr>
      <vt:lpstr>Microsoft Relationship</vt:lpstr>
      <vt:lpstr>Joint Marketing Initiatives</vt:lpstr>
      <vt:lpstr>Shell Win Summary</vt:lpstr>
      <vt:lpstr>BP Win Summary</vt:lpstr>
      <vt:lpstr>Other Oil &amp; Gas Wins Summary</vt:lpstr>
      <vt:lpstr>Case Study: Anadarko</vt:lpstr>
      <vt:lpstr>Case Study: Anadarko</vt:lpstr>
      <vt:lpstr>Case Study: Anadarko</vt:lpstr>
      <vt:lpstr>Case Study: Anadarko</vt:lpstr>
      <vt:lpstr>Featured Case Studies</vt:lpstr>
      <vt:lpstr>Additional Resources</vt:lpstr>
      <vt:lpstr>In Summary</vt:lpstr>
      <vt:lpstr>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AIIM Presentation v11.pptx</dc:title>
  <dc:creator>barryj</dc:creator>
  <cp:lastModifiedBy>David Thai</cp:lastModifiedBy>
  <cp:revision>274</cp:revision>
  <dcterms:created xsi:type="dcterms:W3CDTF">2011-03-15T05:08:46Z</dcterms:created>
  <dcterms:modified xsi:type="dcterms:W3CDTF">2011-10-12T15:46:59Z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0x010100FEEAE45C0D148248B8BE395C46A62E21</vt:lpwstr>
  </property>
</Properties>
</file>